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1"/>
    <p:sldMasterId id="2147483708" r:id="rId2"/>
    <p:sldMasterId id="2147483744" r:id="rId3"/>
  </p:sldMasterIdLst>
  <p:notesMasterIdLst>
    <p:notesMasterId r:id="rId143"/>
  </p:notesMasterIdLst>
  <p:sldIdLst>
    <p:sldId id="617" r:id="rId4"/>
    <p:sldId id="1134" r:id="rId5"/>
    <p:sldId id="1185" r:id="rId6"/>
    <p:sldId id="1132" r:id="rId7"/>
    <p:sldId id="1133" r:id="rId8"/>
    <p:sldId id="1186" r:id="rId9"/>
    <p:sldId id="1136" r:id="rId10"/>
    <p:sldId id="1137" r:id="rId11"/>
    <p:sldId id="1068" r:id="rId12"/>
    <p:sldId id="1069" r:id="rId13"/>
    <p:sldId id="1208" r:id="rId14"/>
    <p:sldId id="1138" r:id="rId15"/>
    <p:sldId id="1140" r:id="rId16"/>
    <p:sldId id="1141" r:id="rId17"/>
    <p:sldId id="1207" r:id="rId18"/>
    <p:sldId id="1139" r:id="rId19"/>
    <p:sldId id="1144" r:id="rId20"/>
    <p:sldId id="1142" r:id="rId21"/>
    <p:sldId id="1203" r:id="rId22"/>
    <p:sldId id="1145" r:id="rId23"/>
    <p:sldId id="1143" r:id="rId24"/>
    <p:sldId id="1146" r:id="rId25"/>
    <p:sldId id="1151" r:id="rId26"/>
    <p:sldId id="1147" r:id="rId27"/>
    <p:sldId id="1148" r:id="rId28"/>
    <p:sldId id="1149" r:id="rId29"/>
    <p:sldId id="1150" r:id="rId30"/>
    <p:sldId id="1152" r:id="rId31"/>
    <p:sldId id="1277" r:id="rId32"/>
    <p:sldId id="1189" r:id="rId33"/>
    <p:sldId id="1192" r:id="rId34"/>
    <p:sldId id="1193" r:id="rId35"/>
    <p:sldId id="1194" r:id="rId36"/>
    <p:sldId id="1074" r:id="rId37"/>
    <p:sldId id="1187" r:id="rId38"/>
    <p:sldId id="1010" r:id="rId39"/>
    <p:sldId id="1153" r:id="rId40"/>
    <p:sldId id="1204" r:id="rId41"/>
    <p:sldId id="1076" r:id="rId42"/>
    <p:sldId id="1205" r:id="rId43"/>
    <p:sldId id="1154" r:id="rId44"/>
    <p:sldId id="1077" r:id="rId45"/>
    <p:sldId id="1156" r:id="rId46"/>
    <p:sldId id="1180" r:id="rId47"/>
    <p:sldId id="1181" r:id="rId48"/>
    <p:sldId id="1182" r:id="rId49"/>
    <p:sldId id="1078" r:id="rId50"/>
    <p:sldId id="1160" r:id="rId51"/>
    <p:sldId id="1159" r:id="rId52"/>
    <p:sldId id="1158" r:id="rId53"/>
    <p:sldId id="1157" r:id="rId54"/>
    <p:sldId id="1161" r:id="rId55"/>
    <p:sldId id="1123" r:id="rId56"/>
    <p:sldId id="1202" r:id="rId57"/>
    <p:sldId id="1195" r:id="rId58"/>
    <p:sldId id="1197" r:id="rId59"/>
    <p:sldId id="1183" r:id="rId60"/>
    <p:sldId id="1198" r:id="rId61"/>
    <p:sldId id="1199" r:id="rId62"/>
    <p:sldId id="1200" r:id="rId63"/>
    <p:sldId id="1278" r:id="rId64"/>
    <p:sldId id="1279" r:id="rId65"/>
    <p:sldId id="1280" r:id="rId66"/>
    <p:sldId id="1281" r:id="rId67"/>
    <p:sldId id="1282" r:id="rId68"/>
    <p:sldId id="1283" r:id="rId69"/>
    <p:sldId id="1284" r:id="rId70"/>
    <p:sldId id="1285" r:id="rId71"/>
    <p:sldId id="1286" r:id="rId72"/>
    <p:sldId id="1206" r:id="rId73"/>
    <p:sldId id="1253" r:id="rId74"/>
    <p:sldId id="1121" r:id="rId75"/>
    <p:sldId id="1254" r:id="rId76"/>
    <p:sldId id="1155" r:id="rId77"/>
    <p:sldId id="1255" r:id="rId78"/>
    <p:sldId id="1184" r:id="rId79"/>
    <p:sldId id="1256" r:id="rId80"/>
    <p:sldId id="1257" r:id="rId81"/>
    <p:sldId id="1258" r:id="rId82"/>
    <p:sldId id="1259" r:id="rId83"/>
    <p:sldId id="1260" r:id="rId84"/>
    <p:sldId id="1196" r:id="rId85"/>
    <p:sldId id="1261" r:id="rId86"/>
    <p:sldId id="1262" r:id="rId87"/>
    <p:sldId id="1263" r:id="rId88"/>
    <p:sldId id="1264" r:id="rId89"/>
    <p:sldId id="1201" r:id="rId90"/>
    <p:sldId id="1265" r:id="rId91"/>
    <p:sldId id="1266" r:id="rId92"/>
    <p:sldId id="1267" r:id="rId93"/>
    <p:sldId id="1268" r:id="rId94"/>
    <p:sldId id="1269" r:id="rId95"/>
    <p:sldId id="1271" r:id="rId96"/>
    <p:sldId id="1272" r:id="rId97"/>
    <p:sldId id="1273" r:id="rId98"/>
    <p:sldId id="1274" r:id="rId99"/>
    <p:sldId id="1211" r:id="rId100"/>
    <p:sldId id="1209" r:id="rId101"/>
    <p:sldId id="1213" r:id="rId102"/>
    <p:sldId id="1215" r:id="rId103"/>
    <p:sldId id="1217" r:id="rId104"/>
    <p:sldId id="1216" r:id="rId105"/>
    <p:sldId id="1218" r:id="rId106"/>
    <p:sldId id="1219" r:id="rId107"/>
    <p:sldId id="1220" r:id="rId108"/>
    <p:sldId id="1275" r:id="rId109"/>
    <p:sldId id="1222" r:id="rId110"/>
    <p:sldId id="1223" r:id="rId111"/>
    <p:sldId id="1224" r:id="rId112"/>
    <p:sldId id="1225" r:id="rId113"/>
    <p:sldId id="1226" r:id="rId114"/>
    <p:sldId id="1212" r:id="rId115"/>
    <p:sldId id="1227" r:id="rId116"/>
    <p:sldId id="1276" r:id="rId117"/>
    <p:sldId id="1228" r:id="rId118"/>
    <p:sldId id="1230" r:id="rId119"/>
    <p:sldId id="1231" r:id="rId120"/>
    <p:sldId id="1232" r:id="rId121"/>
    <p:sldId id="1233" r:id="rId122"/>
    <p:sldId id="1229" r:id="rId123"/>
    <p:sldId id="1234" r:id="rId124"/>
    <p:sldId id="1235" r:id="rId125"/>
    <p:sldId id="1236" r:id="rId126"/>
    <p:sldId id="1237" r:id="rId127"/>
    <p:sldId id="1239" r:id="rId128"/>
    <p:sldId id="1240" r:id="rId129"/>
    <p:sldId id="1241" r:id="rId130"/>
    <p:sldId id="1013" r:id="rId131"/>
    <p:sldId id="971" r:id="rId132"/>
    <p:sldId id="1242" r:id="rId133"/>
    <p:sldId id="1243" r:id="rId134"/>
    <p:sldId id="1244" r:id="rId135"/>
    <p:sldId id="1245" r:id="rId136"/>
    <p:sldId id="1248" r:id="rId137"/>
    <p:sldId id="1247" r:id="rId138"/>
    <p:sldId id="1246" r:id="rId139"/>
    <p:sldId id="1250" r:id="rId140"/>
    <p:sldId id="1251" r:id="rId141"/>
    <p:sldId id="1118"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FF9394"/>
    <a:srgbClr val="C9751D"/>
    <a:srgbClr val="EC8922"/>
    <a:srgbClr val="FF7200"/>
    <a:srgbClr val="0432FF"/>
    <a:srgbClr val="00FA09"/>
    <a:srgbClr val="FF40FF"/>
    <a:srgbClr val="D24626"/>
    <a:srgbClr val="FF9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21" autoAdjust="0"/>
    <p:restoredTop sz="86598" autoAdjust="0"/>
  </p:normalViewPr>
  <p:slideViewPr>
    <p:cSldViewPr snapToGrid="0">
      <p:cViewPr varScale="1">
        <p:scale>
          <a:sx n="101" d="100"/>
          <a:sy n="101" d="100"/>
        </p:scale>
        <p:origin x="1200" y="192"/>
      </p:cViewPr>
      <p:guideLst/>
    </p:cSldViewPr>
  </p:slideViewPr>
  <p:outlineViewPr>
    <p:cViewPr>
      <p:scale>
        <a:sx n="33" d="100"/>
        <a:sy n="33" d="100"/>
      </p:scale>
      <p:origin x="0" y="-10416"/>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B320F2-8DDF-7441-AC30-C7F64D304C23}" type="datetimeFigureOut">
              <a:rPr kumimoji="1" lang="zh-CN" altLang="en-US" smtClean="0"/>
              <a:t>2025/5/15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ADF059-263D-6141-9116-234C5C7E79CB}" type="slidenum">
              <a:rPr kumimoji="1" lang="zh-CN" altLang="en-US" smtClean="0"/>
              <a:t>‹#›</a:t>
            </a:fld>
            <a:endParaRPr kumimoji="1" lang="zh-CN" altLang="en-US"/>
          </a:p>
        </p:txBody>
      </p:sp>
    </p:spTree>
    <p:extLst>
      <p:ext uri="{BB962C8B-B14F-4D97-AF65-F5344CB8AC3E}">
        <p14:creationId xmlns:p14="http://schemas.microsoft.com/office/powerpoint/2010/main" val="185070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封面</a:t>
            </a:r>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a:t>
            </a:fld>
            <a:endParaRPr kumimoji="1" lang="zh-CN" altLang="en-US"/>
          </a:p>
        </p:txBody>
      </p:sp>
    </p:spTree>
    <p:extLst>
      <p:ext uri="{BB962C8B-B14F-4D97-AF65-F5344CB8AC3E}">
        <p14:creationId xmlns:p14="http://schemas.microsoft.com/office/powerpoint/2010/main" val="2774689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10</a:t>
            </a:fld>
            <a:endParaRPr kumimoji="1" lang="zh-CN" altLang="en-US"/>
          </a:p>
        </p:txBody>
      </p:sp>
    </p:spTree>
    <p:extLst>
      <p:ext uri="{BB962C8B-B14F-4D97-AF65-F5344CB8AC3E}">
        <p14:creationId xmlns:p14="http://schemas.microsoft.com/office/powerpoint/2010/main" val="16092470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407880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429854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199773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2045597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45093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263993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353316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831506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333339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35446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11</a:t>
            </a:fld>
            <a:endParaRPr kumimoji="1" lang="zh-CN" altLang="en-US"/>
          </a:p>
        </p:txBody>
      </p:sp>
    </p:spTree>
    <p:extLst>
      <p:ext uri="{BB962C8B-B14F-4D97-AF65-F5344CB8AC3E}">
        <p14:creationId xmlns:p14="http://schemas.microsoft.com/office/powerpoint/2010/main" val="13206324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442511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4309298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6183222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4346896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6671837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205710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7314178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7151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242857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27642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12</a:t>
            </a:fld>
            <a:endParaRPr kumimoji="1" lang="zh-CN" altLang="en-US"/>
          </a:p>
        </p:txBody>
      </p:sp>
    </p:spTree>
    <p:extLst>
      <p:ext uri="{BB962C8B-B14F-4D97-AF65-F5344CB8AC3E}">
        <p14:creationId xmlns:p14="http://schemas.microsoft.com/office/powerpoint/2010/main" val="321334262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0756557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4291740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9958846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7817633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7253089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6656721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9488602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8212871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61043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93994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13</a:t>
            </a:fld>
            <a:endParaRPr kumimoji="1" lang="zh-CN" altLang="en-US"/>
          </a:p>
        </p:txBody>
      </p:sp>
    </p:spTree>
    <p:extLst>
      <p:ext uri="{BB962C8B-B14F-4D97-AF65-F5344CB8AC3E}">
        <p14:creationId xmlns:p14="http://schemas.microsoft.com/office/powerpoint/2010/main" val="422124881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0760607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3863715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5840048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Top: performance in terms of accuracy (Cora, </a:t>
            </a:r>
            <a:r>
              <a:rPr lang="en" altLang="zh-CN" dirty="0" err="1"/>
              <a:t>Pubmed</a:t>
            </a:r>
            <a:r>
              <a:rPr lang="en" altLang="zh-CN" dirty="0"/>
              <a:t>) and Micro F1 scores (PPI). For GNN and </a:t>
            </a:r>
            <a:r>
              <a:rPr lang="en" altLang="zh-CN" dirty="0" err="1"/>
              <a:t>GrevNet</a:t>
            </a:r>
            <a:r>
              <a:rPr lang="en" altLang="zh-CN" dirty="0"/>
              <a:t>, number of MP steps is fixed to 4. For Neumann RBP, we use 100 steps of MP. These values are averaged out over 3-5 runs with different seeds. Bottom: performance in terms of Mean Absolute Error (lower is better) for independent regression tasks on QM9 dataset. Number of MP steps is fixed to 4. The model was trained for 350k steps, as in [6].</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5976899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2158007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6067353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3337763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1949429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6385680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66193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14</a:t>
            </a:fld>
            <a:endParaRPr kumimoji="1" lang="zh-CN" altLang="en-US"/>
          </a:p>
        </p:txBody>
      </p:sp>
    </p:spTree>
    <p:extLst>
      <p:ext uri="{BB962C8B-B14F-4D97-AF65-F5344CB8AC3E}">
        <p14:creationId xmlns:p14="http://schemas.microsoft.com/office/powerpoint/2010/main" val="3679935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15</a:t>
            </a:fld>
            <a:endParaRPr kumimoji="1" lang="zh-CN" altLang="en-US"/>
          </a:p>
        </p:txBody>
      </p:sp>
    </p:spTree>
    <p:extLst>
      <p:ext uri="{BB962C8B-B14F-4D97-AF65-F5344CB8AC3E}">
        <p14:creationId xmlns:p14="http://schemas.microsoft.com/office/powerpoint/2010/main" val="2689669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56769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36325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18</a:t>
            </a:fld>
            <a:endParaRPr kumimoji="1" lang="zh-CN" altLang="en-US"/>
          </a:p>
        </p:txBody>
      </p:sp>
    </p:spTree>
    <p:extLst>
      <p:ext uri="{BB962C8B-B14F-4D97-AF65-F5344CB8AC3E}">
        <p14:creationId xmlns:p14="http://schemas.microsoft.com/office/powerpoint/2010/main" val="1603031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19</a:t>
            </a:fld>
            <a:endParaRPr kumimoji="1" lang="zh-CN" altLang="en-US"/>
          </a:p>
        </p:txBody>
      </p:sp>
    </p:spTree>
    <p:extLst>
      <p:ext uri="{BB962C8B-B14F-4D97-AF65-F5344CB8AC3E}">
        <p14:creationId xmlns:p14="http://schemas.microsoft.com/office/powerpoint/2010/main" val="402001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a:t>
            </a:fld>
            <a:endParaRPr kumimoji="1" lang="zh-CN" altLang="en-US"/>
          </a:p>
        </p:txBody>
      </p:sp>
    </p:spTree>
    <p:extLst>
      <p:ext uri="{BB962C8B-B14F-4D97-AF65-F5344CB8AC3E}">
        <p14:creationId xmlns:p14="http://schemas.microsoft.com/office/powerpoint/2010/main" val="39674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20</a:t>
            </a:fld>
            <a:endParaRPr kumimoji="1" lang="zh-CN" altLang="en-US"/>
          </a:p>
        </p:txBody>
      </p:sp>
    </p:spTree>
    <p:extLst>
      <p:ext uri="{BB962C8B-B14F-4D97-AF65-F5344CB8AC3E}">
        <p14:creationId xmlns:p14="http://schemas.microsoft.com/office/powerpoint/2010/main" val="1691743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21</a:t>
            </a:fld>
            <a:endParaRPr kumimoji="1" lang="zh-CN" altLang="en-US"/>
          </a:p>
        </p:txBody>
      </p:sp>
    </p:spTree>
    <p:extLst>
      <p:ext uri="{BB962C8B-B14F-4D97-AF65-F5344CB8AC3E}">
        <p14:creationId xmlns:p14="http://schemas.microsoft.com/office/powerpoint/2010/main" val="3941036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22</a:t>
            </a:fld>
            <a:endParaRPr kumimoji="1" lang="zh-CN" altLang="en-US"/>
          </a:p>
        </p:txBody>
      </p:sp>
    </p:spTree>
    <p:extLst>
      <p:ext uri="{BB962C8B-B14F-4D97-AF65-F5344CB8AC3E}">
        <p14:creationId xmlns:p14="http://schemas.microsoft.com/office/powerpoint/2010/main" val="349247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23</a:t>
            </a:fld>
            <a:endParaRPr kumimoji="1" lang="zh-CN" altLang="en-US"/>
          </a:p>
        </p:txBody>
      </p:sp>
    </p:spTree>
    <p:extLst>
      <p:ext uri="{BB962C8B-B14F-4D97-AF65-F5344CB8AC3E}">
        <p14:creationId xmlns:p14="http://schemas.microsoft.com/office/powerpoint/2010/main" val="3012455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24</a:t>
            </a:fld>
            <a:endParaRPr kumimoji="1" lang="zh-CN" altLang="en-US"/>
          </a:p>
        </p:txBody>
      </p:sp>
    </p:spTree>
    <p:extLst>
      <p:ext uri="{BB962C8B-B14F-4D97-AF65-F5344CB8AC3E}">
        <p14:creationId xmlns:p14="http://schemas.microsoft.com/office/powerpoint/2010/main" val="3887039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25</a:t>
            </a:fld>
            <a:endParaRPr kumimoji="1" lang="zh-CN" altLang="en-US"/>
          </a:p>
        </p:txBody>
      </p:sp>
    </p:spTree>
    <p:extLst>
      <p:ext uri="{BB962C8B-B14F-4D97-AF65-F5344CB8AC3E}">
        <p14:creationId xmlns:p14="http://schemas.microsoft.com/office/powerpoint/2010/main" val="2315148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26</a:t>
            </a:fld>
            <a:endParaRPr kumimoji="1" lang="zh-CN" altLang="en-US"/>
          </a:p>
        </p:txBody>
      </p:sp>
    </p:spTree>
    <p:extLst>
      <p:ext uri="{BB962C8B-B14F-4D97-AF65-F5344CB8AC3E}">
        <p14:creationId xmlns:p14="http://schemas.microsoft.com/office/powerpoint/2010/main" val="4002097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27</a:t>
            </a:fld>
            <a:endParaRPr kumimoji="1" lang="zh-CN" altLang="en-US"/>
          </a:p>
        </p:txBody>
      </p:sp>
    </p:spTree>
    <p:extLst>
      <p:ext uri="{BB962C8B-B14F-4D97-AF65-F5344CB8AC3E}">
        <p14:creationId xmlns:p14="http://schemas.microsoft.com/office/powerpoint/2010/main" val="2545928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28</a:t>
            </a:fld>
            <a:endParaRPr kumimoji="1" lang="zh-CN" altLang="en-US"/>
          </a:p>
        </p:txBody>
      </p:sp>
    </p:spTree>
    <p:extLst>
      <p:ext uri="{BB962C8B-B14F-4D97-AF65-F5344CB8AC3E}">
        <p14:creationId xmlns:p14="http://schemas.microsoft.com/office/powerpoint/2010/main" val="2889177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25389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a:t>
            </a:fld>
            <a:endParaRPr kumimoji="1" lang="zh-CN" altLang="en-US"/>
          </a:p>
        </p:txBody>
      </p:sp>
    </p:spTree>
    <p:extLst>
      <p:ext uri="{BB962C8B-B14F-4D97-AF65-F5344CB8AC3E}">
        <p14:creationId xmlns:p14="http://schemas.microsoft.com/office/powerpoint/2010/main" val="142537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009622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30087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761243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949688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34</a:t>
            </a:fld>
            <a:endParaRPr kumimoji="1" lang="zh-CN" altLang="en-US"/>
          </a:p>
        </p:txBody>
      </p:sp>
    </p:spTree>
    <p:extLst>
      <p:ext uri="{BB962C8B-B14F-4D97-AF65-F5344CB8AC3E}">
        <p14:creationId xmlns:p14="http://schemas.microsoft.com/office/powerpoint/2010/main" val="2762605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35</a:t>
            </a:fld>
            <a:endParaRPr kumimoji="1" lang="zh-CN" altLang="en-US"/>
          </a:p>
        </p:txBody>
      </p:sp>
    </p:spTree>
    <p:extLst>
      <p:ext uri="{BB962C8B-B14F-4D97-AF65-F5344CB8AC3E}">
        <p14:creationId xmlns:p14="http://schemas.microsoft.com/office/powerpoint/2010/main" val="2206048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36</a:t>
            </a:fld>
            <a:endParaRPr kumimoji="1" lang="zh-CN" altLang="en-US"/>
          </a:p>
        </p:txBody>
      </p:sp>
    </p:spTree>
    <p:extLst>
      <p:ext uri="{BB962C8B-B14F-4D97-AF65-F5344CB8AC3E}">
        <p14:creationId xmlns:p14="http://schemas.microsoft.com/office/powerpoint/2010/main" val="39062941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37</a:t>
            </a:fld>
            <a:endParaRPr kumimoji="1" lang="zh-CN" altLang="en-US"/>
          </a:p>
        </p:txBody>
      </p:sp>
    </p:spTree>
    <p:extLst>
      <p:ext uri="{BB962C8B-B14F-4D97-AF65-F5344CB8AC3E}">
        <p14:creationId xmlns:p14="http://schemas.microsoft.com/office/powerpoint/2010/main" val="1168317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38</a:t>
            </a:fld>
            <a:endParaRPr kumimoji="1" lang="zh-CN" altLang="en-US"/>
          </a:p>
        </p:txBody>
      </p:sp>
    </p:spTree>
    <p:extLst>
      <p:ext uri="{BB962C8B-B14F-4D97-AF65-F5344CB8AC3E}">
        <p14:creationId xmlns:p14="http://schemas.microsoft.com/office/powerpoint/2010/main" val="2350301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39</a:t>
            </a:fld>
            <a:endParaRPr kumimoji="1" lang="zh-CN" altLang="en-US"/>
          </a:p>
        </p:txBody>
      </p:sp>
    </p:spTree>
    <p:extLst>
      <p:ext uri="{BB962C8B-B14F-4D97-AF65-F5344CB8AC3E}">
        <p14:creationId xmlns:p14="http://schemas.microsoft.com/office/powerpoint/2010/main" val="288984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a:t>
            </a:fld>
            <a:endParaRPr kumimoji="1" lang="zh-CN" altLang="en-US"/>
          </a:p>
        </p:txBody>
      </p:sp>
    </p:spTree>
    <p:extLst>
      <p:ext uri="{BB962C8B-B14F-4D97-AF65-F5344CB8AC3E}">
        <p14:creationId xmlns:p14="http://schemas.microsoft.com/office/powerpoint/2010/main" val="3835117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40</a:t>
            </a:fld>
            <a:endParaRPr kumimoji="1" lang="zh-CN" altLang="en-US"/>
          </a:p>
        </p:txBody>
      </p:sp>
    </p:spTree>
    <p:extLst>
      <p:ext uri="{BB962C8B-B14F-4D97-AF65-F5344CB8AC3E}">
        <p14:creationId xmlns:p14="http://schemas.microsoft.com/office/powerpoint/2010/main" val="37403936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41</a:t>
            </a:fld>
            <a:endParaRPr kumimoji="1" lang="zh-CN" altLang="en-US"/>
          </a:p>
        </p:txBody>
      </p:sp>
    </p:spTree>
    <p:extLst>
      <p:ext uri="{BB962C8B-B14F-4D97-AF65-F5344CB8AC3E}">
        <p14:creationId xmlns:p14="http://schemas.microsoft.com/office/powerpoint/2010/main" val="15135585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42</a:t>
            </a:fld>
            <a:endParaRPr kumimoji="1" lang="zh-CN" altLang="en-US"/>
          </a:p>
        </p:txBody>
      </p:sp>
    </p:spTree>
    <p:extLst>
      <p:ext uri="{BB962C8B-B14F-4D97-AF65-F5344CB8AC3E}">
        <p14:creationId xmlns:p14="http://schemas.microsoft.com/office/powerpoint/2010/main" val="4036286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43</a:t>
            </a:fld>
            <a:endParaRPr kumimoji="1" lang="zh-CN" altLang="en-US"/>
          </a:p>
        </p:txBody>
      </p:sp>
    </p:spTree>
    <p:extLst>
      <p:ext uri="{BB962C8B-B14F-4D97-AF65-F5344CB8AC3E}">
        <p14:creationId xmlns:p14="http://schemas.microsoft.com/office/powerpoint/2010/main" val="28299408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44</a:t>
            </a:fld>
            <a:endParaRPr kumimoji="1" lang="zh-CN" altLang="en-US"/>
          </a:p>
        </p:txBody>
      </p:sp>
    </p:spTree>
    <p:extLst>
      <p:ext uri="{BB962C8B-B14F-4D97-AF65-F5344CB8AC3E}">
        <p14:creationId xmlns:p14="http://schemas.microsoft.com/office/powerpoint/2010/main" val="41693579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45</a:t>
            </a:fld>
            <a:endParaRPr kumimoji="1" lang="zh-CN" altLang="en-US"/>
          </a:p>
        </p:txBody>
      </p:sp>
    </p:spTree>
    <p:extLst>
      <p:ext uri="{BB962C8B-B14F-4D97-AF65-F5344CB8AC3E}">
        <p14:creationId xmlns:p14="http://schemas.microsoft.com/office/powerpoint/2010/main" val="16060702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46</a:t>
            </a:fld>
            <a:endParaRPr kumimoji="1" lang="zh-CN" altLang="en-US"/>
          </a:p>
        </p:txBody>
      </p:sp>
    </p:spTree>
    <p:extLst>
      <p:ext uri="{BB962C8B-B14F-4D97-AF65-F5344CB8AC3E}">
        <p14:creationId xmlns:p14="http://schemas.microsoft.com/office/powerpoint/2010/main" val="39553227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47</a:t>
            </a:fld>
            <a:endParaRPr kumimoji="1" lang="zh-CN" altLang="en-US"/>
          </a:p>
        </p:txBody>
      </p:sp>
    </p:spTree>
    <p:extLst>
      <p:ext uri="{BB962C8B-B14F-4D97-AF65-F5344CB8AC3E}">
        <p14:creationId xmlns:p14="http://schemas.microsoft.com/office/powerpoint/2010/main" val="4194459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48</a:t>
            </a:fld>
            <a:endParaRPr kumimoji="1" lang="zh-CN" altLang="en-US"/>
          </a:p>
        </p:txBody>
      </p:sp>
    </p:spTree>
    <p:extLst>
      <p:ext uri="{BB962C8B-B14F-4D97-AF65-F5344CB8AC3E}">
        <p14:creationId xmlns:p14="http://schemas.microsoft.com/office/powerpoint/2010/main" val="5840573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49</a:t>
            </a:fld>
            <a:endParaRPr kumimoji="1" lang="zh-CN" altLang="en-US"/>
          </a:p>
        </p:txBody>
      </p:sp>
    </p:spTree>
    <p:extLst>
      <p:ext uri="{BB962C8B-B14F-4D97-AF65-F5344CB8AC3E}">
        <p14:creationId xmlns:p14="http://schemas.microsoft.com/office/powerpoint/2010/main" val="211445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a:t>
            </a:fld>
            <a:endParaRPr kumimoji="1" lang="zh-CN" altLang="en-US"/>
          </a:p>
        </p:txBody>
      </p:sp>
    </p:spTree>
    <p:extLst>
      <p:ext uri="{BB962C8B-B14F-4D97-AF65-F5344CB8AC3E}">
        <p14:creationId xmlns:p14="http://schemas.microsoft.com/office/powerpoint/2010/main" val="10753899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50</a:t>
            </a:fld>
            <a:endParaRPr kumimoji="1" lang="zh-CN" altLang="en-US"/>
          </a:p>
        </p:txBody>
      </p:sp>
    </p:spTree>
    <p:extLst>
      <p:ext uri="{BB962C8B-B14F-4D97-AF65-F5344CB8AC3E}">
        <p14:creationId xmlns:p14="http://schemas.microsoft.com/office/powerpoint/2010/main" val="7754316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51</a:t>
            </a:fld>
            <a:endParaRPr kumimoji="1" lang="zh-CN" altLang="en-US"/>
          </a:p>
        </p:txBody>
      </p:sp>
    </p:spTree>
    <p:extLst>
      <p:ext uri="{BB962C8B-B14F-4D97-AF65-F5344CB8AC3E}">
        <p14:creationId xmlns:p14="http://schemas.microsoft.com/office/powerpoint/2010/main" val="32282827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52</a:t>
            </a:fld>
            <a:endParaRPr kumimoji="1" lang="zh-CN" altLang="en-US"/>
          </a:p>
        </p:txBody>
      </p:sp>
    </p:spTree>
    <p:extLst>
      <p:ext uri="{BB962C8B-B14F-4D97-AF65-F5344CB8AC3E}">
        <p14:creationId xmlns:p14="http://schemas.microsoft.com/office/powerpoint/2010/main" val="30814681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53</a:t>
            </a:fld>
            <a:endParaRPr kumimoji="1" lang="zh-CN" altLang="en-US"/>
          </a:p>
        </p:txBody>
      </p:sp>
    </p:spTree>
    <p:extLst>
      <p:ext uri="{BB962C8B-B14F-4D97-AF65-F5344CB8AC3E}">
        <p14:creationId xmlns:p14="http://schemas.microsoft.com/office/powerpoint/2010/main" val="28353316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54</a:t>
            </a:fld>
            <a:endParaRPr kumimoji="1" lang="zh-CN" altLang="en-US"/>
          </a:p>
        </p:txBody>
      </p:sp>
    </p:spTree>
    <p:extLst>
      <p:ext uri="{BB962C8B-B14F-4D97-AF65-F5344CB8AC3E}">
        <p14:creationId xmlns:p14="http://schemas.microsoft.com/office/powerpoint/2010/main" val="28954912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55</a:t>
            </a:fld>
            <a:endParaRPr kumimoji="1" lang="zh-CN" altLang="en-US"/>
          </a:p>
        </p:txBody>
      </p:sp>
    </p:spTree>
    <p:extLst>
      <p:ext uri="{BB962C8B-B14F-4D97-AF65-F5344CB8AC3E}">
        <p14:creationId xmlns:p14="http://schemas.microsoft.com/office/powerpoint/2010/main" val="31439953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56</a:t>
            </a:fld>
            <a:endParaRPr kumimoji="1" lang="zh-CN" altLang="en-US"/>
          </a:p>
        </p:txBody>
      </p:sp>
    </p:spTree>
    <p:extLst>
      <p:ext uri="{BB962C8B-B14F-4D97-AF65-F5344CB8AC3E}">
        <p14:creationId xmlns:p14="http://schemas.microsoft.com/office/powerpoint/2010/main" val="2292394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57</a:t>
            </a:fld>
            <a:endParaRPr kumimoji="1" lang="zh-CN" altLang="en-US"/>
          </a:p>
        </p:txBody>
      </p:sp>
    </p:spTree>
    <p:extLst>
      <p:ext uri="{BB962C8B-B14F-4D97-AF65-F5344CB8AC3E}">
        <p14:creationId xmlns:p14="http://schemas.microsoft.com/office/powerpoint/2010/main" val="29872625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58</a:t>
            </a:fld>
            <a:endParaRPr kumimoji="1" lang="zh-CN" altLang="en-US"/>
          </a:p>
        </p:txBody>
      </p:sp>
    </p:spTree>
    <p:extLst>
      <p:ext uri="{BB962C8B-B14F-4D97-AF65-F5344CB8AC3E}">
        <p14:creationId xmlns:p14="http://schemas.microsoft.com/office/powerpoint/2010/main" val="10772506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59</a:t>
            </a:fld>
            <a:endParaRPr kumimoji="1" lang="zh-CN" altLang="en-US"/>
          </a:p>
        </p:txBody>
      </p:sp>
    </p:spTree>
    <p:extLst>
      <p:ext uri="{BB962C8B-B14F-4D97-AF65-F5344CB8AC3E}">
        <p14:creationId xmlns:p14="http://schemas.microsoft.com/office/powerpoint/2010/main" val="1017644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a:t>
            </a:fld>
            <a:endParaRPr kumimoji="1" lang="zh-CN" altLang="en-US"/>
          </a:p>
        </p:txBody>
      </p:sp>
    </p:spTree>
    <p:extLst>
      <p:ext uri="{BB962C8B-B14F-4D97-AF65-F5344CB8AC3E}">
        <p14:creationId xmlns:p14="http://schemas.microsoft.com/office/powerpoint/2010/main" val="19465865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60</a:t>
            </a:fld>
            <a:endParaRPr kumimoji="1" lang="zh-CN" altLang="en-US"/>
          </a:p>
        </p:txBody>
      </p:sp>
    </p:spTree>
    <p:extLst>
      <p:ext uri="{BB962C8B-B14F-4D97-AF65-F5344CB8AC3E}">
        <p14:creationId xmlns:p14="http://schemas.microsoft.com/office/powerpoint/2010/main" val="37097109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023851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135585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36286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439953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759798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3244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932919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006611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64782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a:t>
            </a:fld>
            <a:endParaRPr kumimoji="1" lang="zh-CN" altLang="en-US"/>
          </a:p>
        </p:txBody>
      </p:sp>
    </p:spTree>
    <p:extLst>
      <p:ext uri="{BB962C8B-B14F-4D97-AF65-F5344CB8AC3E}">
        <p14:creationId xmlns:p14="http://schemas.microsoft.com/office/powerpoint/2010/main" val="40905466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70</a:t>
            </a:fld>
            <a:endParaRPr kumimoji="1" lang="zh-CN" altLang="en-US"/>
          </a:p>
        </p:txBody>
      </p:sp>
    </p:spTree>
    <p:extLst>
      <p:ext uri="{BB962C8B-B14F-4D97-AF65-F5344CB8AC3E}">
        <p14:creationId xmlns:p14="http://schemas.microsoft.com/office/powerpoint/2010/main" val="36980488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683172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54098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89846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775319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793621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213826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023851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135585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3628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8</a:t>
            </a:fld>
            <a:endParaRPr kumimoji="1" lang="zh-CN" altLang="en-US"/>
          </a:p>
        </p:txBody>
      </p:sp>
    </p:spTree>
    <p:extLst>
      <p:ext uri="{BB962C8B-B14F-4D97-AF65-F5344CB8AC3E}">
        <p14:creationId xmlns:p14="http://schemas.microsoft.com/office/powerpoint/2010/main" val="26977681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439953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3244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095922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932919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39692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079115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265845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75676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051525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0739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9</a:t>
            </a:fld>
            <a:endParaRPr kumimoji="1" lang="zh-CN" altLang="en-US"/>
          </a:p>
        </p:txBody>
      </p:sp>
    </p:spTree>
    <p:extLst>
      <p:ext uri="{BB962C8B-B14F-4D97-AF65-F5344CB8AC3E}">
        <p14:creationId xmlns:p14="http://schemas.microsoft.com/office/powerpoint/2010/main" val="35305538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611343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136870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331875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1015572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730409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6862628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872625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711312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959834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52729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473525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1311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t>5/15/25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272155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051040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70727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5/15/25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034827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5/15/25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443502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C5164158-0CE9-4349-B3F5-2F2E57F0D0CB}" type="datetimeFigureOut">
              <a:rPr lang="en-US" smtClean="0"/>
              <a:t>5/15/25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491346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164158-0CE9-4349-B3F5-2F2E57F0D0CB}" type="datetimeFigureOut">
              <a:rPr lang="en-US" smtClean="0"/>
              <a:t>5/15/25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0593887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64158-0CE9-4349-B3F5-2F2E57F0D0CB}" type="datetimeFigureOut">
              <a:rPr lang="en-US" smtClean="0"/>
              <a:t>5/15/25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745015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5/15/25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985215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74928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5/15/25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700036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857161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t>5/15/25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411562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160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577783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5/15/25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866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5/15/25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3756528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5164158-0CE9-4349-B3F5-2F2E57F0D0CB}" type="datetimeFigureOut">
              <a:rPr lang="en-US" smtClean="0"/>
              <a:t>5/15/25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770419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5164158-0CE9-4349-B3F5-2F2E57F0D0CB}" type="datetimeFigureOut">
              <a:rPr lang="en-US" smtClean="0"/>
              <a:t>5/15/25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9945203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5164158-0CE9-4349-B3F5-2F2E57F0D0CB}" type="datetimeFigureOut">
              <a:rPr lang="en-US" smtClean="0"/>
              <a:t>5/15/25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38444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5/15/25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372027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5164158-0CE9-4349-B3F5-2F2E57F0D0CB}" type="datetimeFigureOut">
              <a:rPr lang="en-US" smtClean="0"/>
              <a:t>5/15/25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259CC6-7B72-4137-928D-D85C24DCBB66}" type="slidenum">
              <a:rPr lang="en-US" smtClean="0"/>
              <a:t>‹#›</a:t>
            </a:fld>
            <a:endParaRPr lang="en-US"/>
          </a:p>
        </p:txBody>
      </p:sp>
    </p:spTree>
    <p:extLst>
      <p:ext uri="{BB962C8B-B14F-4D97-AF65-F5344CB8AC3E}">
        <p14:creationId xmlns:p14="http://schemas.microsoft.com/office/powerpoint/2010/main" val="5411229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5/15/25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870207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8734361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99624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5/15/25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62706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C5164158-0CE9-4349-B3F5-2F2E57F0D0CB}" type="datetimeFigureOut">
              <a:rPr lang="en-US" smtClean="0"/>
              <a:t>5/15/25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93310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164158-0CE9-4349-B3F5-2F2E57F0D0CB}" type="datetimeFigureOut">
              <a:rPr lang="en-US" smtClean="0"/>
              <a:t>5/15/25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364236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64158-0CE9-4349-B3F5-2F2E57F0D0CB}" type="datetimeFigureOut">
              <a:rPr lang="en-US" smtClean="0"/>
              <a:t>5/15/25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021333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5/15/25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100314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5/15/25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725854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5164158-0CE9-4349-B3F5-2F2E57F0D0CB}" type="datetimeFigureOut">
              <a:rPr lang="en-US" smtClean="0"/>
              <a:t>5/15/25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B259CC6-7B72-4137-928D-D85C24DCBB66}" type="slidenum">
              <a:rPr lang="en-US" smtClean="0"/>
              <a:t>‹#›</a:t>
            </a:fld>
            <a:endParaRPr lang="en-US"/>
          </a:p>
        </p:txBody>
      </p:sp>
      <p:sp>
        <p:nvSpPr>
          <p:cNvPr id="7" name="Rectangle 6">
            <a:extLst>
              <a:ext uri="{FF2B5EF4-FFF2-40B4-BE49-F238E27FC236}">
                <a16:creationId xmlns:a16="http://schemas.microsoft.com/office/drawing/2014/main" id="{7BF793C1-4AE8-46DE-A291-6FC92ECFF01F}"/>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06902059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5164158-0CE9-4349-B3F5-2F2E57F0D0CB}" type="datetimeFigureOut">
              <a:rPr lang="en-US" smtClean="0"/>
              <a:t>5/15/25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B259CC6-7B72-4137-928D-D85C24DCBB66}" type="slidenum">
              <a:rPr lang="en-US" smtClean="0"/>
              <a:t>‹#›</a:t>
            </a:fld>
            <a:endParaRPr lang="en-US"/>
          </a:p>
        </p:txBody>
      </p:sp>
      <p:sp>
        <p:nvSpPr>
          <p:cNvPr id="7" name="Rectangle 6">
            <a:extLst>
              <a:ext uri="{FF2B5EF4-FFF2-40B4-BE49-F238E27FC236}">
                <a16:creationId xmlns:a16="http://schemas.microsoft.com/office/drawing/2014/main" id="{4AF886FD-D7F9-47C6-94F2-5708763621CB}"/>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10172065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5164158-0CE9-4349-B3F5-2F2E57F0D0CB}" type="datetimeFigureOut">
              <a:rPr lang="en-US" smtClean="0"/>
              <a:t>5/15/25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B259CC6-7B72-4137-928D-D85C24DCBB66}"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6">
            <a:extLst>
              <a:ext uri="{FF2B5EF4-FFF2-40B4-BE49-F238E27FC236}">
                <a16:creationId xmlns:a16="http://schemas.microsoft.com/office/drawing/2014/main" id="{7D25CF06-0BE9-4827-BB67-D47A824E4072}"/>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40784036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tiff"/><Relationship Id="rId7"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hyperlink" Target="https://arxiv.org/pdf/1403.6652.pdf" TargetMode="External"/><Relationship Id="rId5" Type="http://schemas.openxmlformats.org/officeDocument/2006/relationships/image" Target="../media/image22.tiff"/><Relationship Id="rId4" Type="http://schemas.openxmlformats.org/officeDocument/2006/relationships/image" Target="../media/image21.tiff"/><Relationship Id="rId9" Type="http://schemas.openxmlformats.org/officeDocument/2006/relationships/image" Target="../media/image3.png"/></Relationships>
</file>

<file path=ppt/slides/_rels/slide100.xml.rels><?xml version="1.0" encoding="UTF-8" standalone="yes"?>
<Relationships xmlns="http://schemas.openxmlformats.org/package/2006/relationships"><Relationship Id="rId8" Type="http://schemas.openxmlformats.org/officeDocument/2006/relationships/image" Target="../media/image620.png"/><Relationship Id="rId3" Type="http://schemas.openxmlformats.org/officeDocument/2006/relationships/image" Target="../media/image170.png"/><Relationship Id="rId7" Type="http://schemas.openxmlformats.org/officeDocument/2006/relationships/image" Target="../media/image610.png"/><Relationship Id="rId2" Type="http://schemas.openxmlformats.org/officeDocument/2006/relationships/notesSlide" Target="../notesSlides/notesSlide100.xml"/><Relationship Id="rId1" Type="http://schemas.openxmlformats.org/officeDocument/2006/relationships/slideLayout" Target="../slideLayouts/slideLayout24.xml"/><Relationship Id="rId5" Type="http://schemas.openxmlformats.org/officeDocument/2006/relationships/image" Target="../media/image172.png"/><Relationship Id="rId10" Type="http://schemas.openxmlformats.org/officeDocument/2006/relationships/image" Target="../media/image3.png"/><Relationship Id="rId4" Type="http://schemas.openxmlformats.org/officeDocument/2006/relationships/image" Target="../media/image171.png"/><Relationship Id="rId9" Type="http://schemas.openxmlformats.org/officeDocument/2006/relationships/image" Target="../media/image2.png"/></Relationships>
</file>

<file path=ppt/slides/_rels/slide10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1.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2.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3.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0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4.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0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5.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06.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3.png"/><Relationship Id="rId2" Type="http://schemas.openxmlformats.org/officeDocument/2006/relationships/notesSlide" Target="../notesSlides/notesSlide106.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80.png"/><Relationship Id="rId4" Type="http://schemas.openxmlformats.org/officeDocument/2006/relationships/image" Target="../media/image179.png"/></Relationships>
</file>

<file path=ppt/slides/_rels/slide10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7.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0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8.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0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83.png"/><Relationship Id="rId7" Type="http://schemas.openxmlformats.org/officeDocument/2006/relationships/image" Target="../media/image2.png"/><Relationship Id="rId2" Type="http://schemas.openxmlformats.org/officeDocument/2006/relationships/notesSlide" Target="../notesSlides/notesSlide109.xml"/><Relationship Id="rId1" Type="http://schemas.openxmlformats.org/officeDocument/2006/relationships/slideLayout" Target="../slideLayouts/slideLayout24.xml"/><Relationship Id="rId6" Type="http://schemas.openxmlformats.org/officeDocument/2006/relationships/image" Target="../media/image178.png"/><Relationship Id="rId5" Type="http://schemas.openxmlformats.org/officeDocument/2006/relationships/image" Target="../media/image185.png"/><Relationship Id="rId4" Type="http://schemas.openxmlformats.org/officeDocument/2006/relationships/image" Target="../media/image184.png"/></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pdf/1403.6652.pdf" TargetMode="External"/><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0.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11.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notesSlide" Target="../notesSlides/notesSlide111.xml"/><Relationship Id="rId1" Type="http://schemas.openxmlformats.org/officeDocument/2006/relationships/slideLayout" Target="../slideLayouts/slideLayout24.xml"/><Relationship Id="rId6" Type="http://schemas.openxmlformats.org/officeDocument/2006/relationships/image" Target="../media/image190.png"/><Relationship Id="rId5" Type="http://schemas.openxmlformats.org/officeDocument/2006/relationships/image" Target="../media/image189.png"/><Relationship Id="rId10" Type="http://schemas.openxmlformats.org/officeDocument/2006/relationships/image" Target="../media/image3.png"/><Relationship Id="rId4" Type="http://schemas.openxmlformats.org/officeDocument/2006/relationships/image" Target="../media/image188.png"/><Relationship Id="rId9" Type="http://schemas.openxmlformats.org/officeDocument/2006/relationships/image" Target="../media/image2.png"/></Relationships>
</file>

<file path=ppt/slides/_rels/slide11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2.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1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13.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95.png"/></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8" Type="http://schemas.openxmlformats.org/officeDocument/2006/relationships/image" Target="../media/image199.png"/><Relationship Id="rId7" Type="http://schemas.openxmlformats.org/officeDocument/2006/relationships/image" Target="../media/image198.png"/><Relationship Id="rId2" Type="http://schemas.openxmlformats.org/officeDocument/2006/relationships/notesSlide" Target="../notesSlides/notesSlide115.xml"/><Relationship Id="rId1" Type="http://schemas.openxmlformats.org/officeDocument/2006/relationships/slideLayout" Target="../slideLayouts/slideLayout24.xml"/><Relationship Id="rId6" Type="http://schemas.openxmlformats.org/officeDocument/2006/relationships/image" Target="../media/image197.png"/><Relationship Id="rId5" Type="http://schemas.openxmlformats.org/officeDocument/2006/relationships/image" Target="../media/image196.png"/><Relationship Id="rId10" Type="http://schemas.openxmlformats.org/officeDocument/2006/relationships/image" Target="../media/image3.png"/><Relationship Id="rId4" Type="http://schemas.openxmlformats.org/officeDocument/2006/relationships/image" Target="../media/image850.png"/><Relationship Id="rId9" Type="http://schemas.openxmlformats.org/officeDocument/2006/relationships/image" Target="../media/image2.png"/></Relationships>
</file>

<file path=ppt/slides/_rels/slide116.xml.rels><?xml version="1.0" encoding="UTF-8" standalone="yes"?>
<Relationships xmlns="http://schemas.openxmlformats.org/package/2006/relationships"><Relationship Id="rId8" Type="http://schemas.openxmlformats.org/officeDocument/2006/relationships/image" Target="../media/image205.jpeg"/><Relationship Id="rId3" Type="http://schemas.openxmlformats.org/officeDocument/2006/relationships/image" Target="../media/image200.jpeg"/><Relationship Id="rId7" Type="http://schemas.openxmlformats.org/officeDocument/2006/relationships/image" Target="../media/image204.jpeg"/><Relationship Id="rId12" Type="http://schemas.openxmlformats.org/officeDocument/2006/relationships/image" Target="../media/image3.png"/><Relationship Id="rId2" Type="http://schemas.openxmlformats.org/officeDocument/2006/relationships/notesSlide" Target="../notesSlides/notesSlide116.xml"/><Relationship Id="rId1" Type="http://schemas.openxmlformats.org/officeDocument/2006/relationships/slideLayout" Target="../slideLayouts/slideLayout24.xml"/><Relationship Id="rId6" Type="http://schemas.openxmlformats.org/officeDocument/2006/relationships/image" Target="../media/image203.jpeg"/><Relationship Id="rId11" Type="http://schemas.openxmlformats.org/officeDocument/2006/relationships/image" Target="../media/image2.png"/><Relationship Id="rId5" Type="http://schemas.openxmlformats.org/officeDocument/2006/relationships/image" Target="../media/image202.jpeg"/><Relationship Id="rId10" Type="http://schemas.openxmlformats.org/officeDocument/2006/relationships/image" Target="../media/image207.jpeg"/><Relationship Id="rId4" Type="http://schemas.openxmlformats.org/officeDocument/2006/relationships/image" Target="../media/image201.jpeg"/><Relationship Id="rId9" Type="http://schemas.openxmlformats.org/officeDocument/2006/relationships/image" Target="../media/image206.png"/></Relationships>
</file>

<file path=ppt/slides/_rels/slide11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17.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1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18.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1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19.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pdf/1403.6652.pdf"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6.png"/></Relationships>
</file>

<file path=ppt/slides/_rels/slide1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0.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63.jpeg"/></Relationships>
</file>

<file path=ppt/slides/_rels/slide121.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1.png"/><Relationship Id="rId7" Type="http://schemas.openxmlformats.org/officeDocument/2006/relationships/image" Target="../media/image215.png"/><Relationship Id="rId2" Type="http://schemas.openxmlformats.org/officeDocument/2006/relationships/notesSlide" Target="../notesSlides/notesSlide121.xml"/><Relationship Id="rId1" Type="http://schemas.openxmlformats.org/officeDocument/2006/relationships/slideLayout" Target="../slideLayouts/slideLayout24.xml"/><Relationship Id="rId6" Type="http://schemas.openxmlformats.org/officeDocument/2006/relationships/image" Target="../media/image214.png"/><Relationship Id="rId11" Type="http://schemas.openxmlformats.org/officeDocument/2006/relationships/image" Target="../media/image3.png"/><Relationship Id="rId5" Type="http://schemas.openxmlformats.org/officeDocument/2006/relationships/image" Target="../media/image213.png"/><Relationship Id="rId10" Type="http://schemas.openxmlformats.org/officeDocument/2006/relationships/image" Target="../media/image2.png"/><Relationship Id="rId4" Type="http://schemas.openxmlformats.org/officeDocument/2006/relationships/image" Target="../media/image212.png"/><Relationship Id="rId9" Type="http://schemas.openxmlformats.org/officeDocument/2006/relationships/image" Target="../media/image217.png"/></Relationships>
</file>

<file path=ppt/slides/_rels/slide12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22.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2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23.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24.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3.png"/><Relationship Id="rId2" Type="http://schemas.openxmlformats.org/officeDocument/2006/relationships/notesSlide" Target="../notesSlides/notesSlide124.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222.png"/><Relationship Id="rId4" Type="http://schemas.openxmlformats.org/officeDocument/2006/relationships/image" Target="../media/image221.png"/></Relationships>
</file>

<file path=ppt/slides/_rels/slide12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25.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26.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2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27.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28.xml.rels><?xml version="1.0" encoding="UTF-8" standalone="yes"?>
<Relationships xmlns="http://schemas.openxmlformats.org/package/2006/relationships"><Relationship Id="rId3" Type="http://schemas.openxmlformats.org/officeDocument/2006/relationships/image" Target="../media/image225.png"/><Relationship Id="rId7" Type="http://schemas.openxmlformats.org/officeDocument/2006/relationships/image" Target="../media/image3.png"/><Relationship Id="rId2" Type="http://schemas.openxmlformats.org/officeDocument/2006/relationships/notesSlide" Target="../notesSlides/notesSlide128.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227.png"/><Relationship Id="rId4" Type="http://schemas.openxmlformats.org/officeDocument/2006/relationships/image" Target="../media/image226.png"/></Relationships>
</file>

<file path=ppt/slides/_rels/slide12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28.png"/><Relationship Id="rId7" Type="http://schemas.openxmlformats.org/officeDocument/2006/relationships/image" Target="../media/image450.png"/><Relationship Id="rId2" Type="http://schemas.openxmlformats.org/officeDocument/2006/relationships/notesSlide" Target="../notesSlides/notesSlide129.xml"/><Relationship Id="rId1" Type="http://schemas.openxmlformats.org/officeDocument/2006/relationships/slideLayout" Target="../slideLayouts/slideLayout24.xml"/><Relationship Id="rId6" Type="http://schemas.openxmlformats.org/officeDocument/2006/relationships/hyperlink" Target="https://arxiv.org/pdf/1605.08803.pdf" TargetMode="External"/><Relationship Id="rId5" Type="http://schemas.openxmlformats.org/officeDocument/2006/relationships/image" Target="../media/image410.pn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30.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3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31.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30.png"/></Relationships>
</file>

<file path=ppt/slides/_rels/slide132.xml.rels><?xml version="1.0" encoding="UTF-8" standalone="yes"?>
<Relationships xmlns="http://schemas.openxmlformats.org/package/2006/relationships"><Relationship Id="rId3" Type="http://schemas.openxmlformats.org/officeDocument/2006/relationships/image" Target="../media/image231.png"/><Relationship Id="rId7" Type="http://schemas.openxmlformats.org/officeDocument/2006/relationships/image" Target="../media/image3.png"/><Relationship Id="rId2" Type="http://schemas.openxmlformats.org/officeDocument/2006/relationships/notesSlide" Target="../notesSlides/notesSlide132.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233.png"/><Relationship Id="rId4" Type="http://schemas.openxmlformats.org/officeDocument/2006/relationships/image" Target="../media/image232.png"/></Relationships>
</file>

<file path=ppt/slides/_rels/slide13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33.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3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34.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3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35.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37.png"/></Relationships>
</file>

<file path=ppt/slides/_rels/slide13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36.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39.png"/></Relationships>
</file>

<file path=ppt/slides/_rels/slide13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37.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41.png"/></Relationships>
</file>

<file path=ppt/slides/_rels/slide13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38.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9.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pdf/1403.6652.pdf" TargetMode="External"/><Relationship Id="rId7"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3.png"/><Relationship Id="rId4" Type="http://schemas.openxmlformats.org/officeDocument/2006/relationships/image" Target="../media/image43.png"/><Relationship Id="rId9"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hyperlink" Target="https://ieeexplore.ieee.org/abstract/document/8954863" TargetMode="External"/><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9.tiff"/><Relationship Id="rId7" Type="http://schemas.openxmlformats.org/officeDocument/2006/relationships/hyperlink" Target="https://ieeexplore.ieee.org/abstract/document/8954863" TargetMode="External"/><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hyperlink" Target="https://ieeexplore.ieee.org/abstract/document/8954863" TargetMode="External"/><Relationship Id="rId3" Type="http://schemas.openxmlformats.org/officeDocument/2006/relationships/image" Target="../media/image49.tiff"/><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3.png"/><Relationship Id="rId4" Type="http://schemas.openxmlformats.org/officeDocument/2006/relationships/image" Target="../media/image51.png"/><Relationship Id="rId9"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hyperlink" Target="https://ieeexplore.ieee.org/abstract/document/8954863" TargetMode="Externa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7.png"/><Relationship Id="rId7"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hyperlink" Target="https://ieeexplore.ieee.org/abstract/document/8954863" TargetMode="External"/><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hyperlink" Target="https://ieeexplore.ieee.org/abstract/document/8954863" TargetMode="External"/><Relationship Id="rId7"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4.xml"/><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4.xml"/><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72.tiff"/><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image" Target="../media/image71.tiff"/><Relationship Id="rId5" Type="http://schemas.openxmlformats.org/officeDocument/2006/relationships/image" Target="../media/image70.tiff"/><Relationship Id="rId4" Type="http://schemas.openxmlformats.org/officeDocument/2006/relationships/image" Target="../media/image640.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4.xml"/><Relationship Id="rId4" Type="http://schemas.openxmlformats.org/officeDocument/2006/relationships/image" Target="../media/image73.tiff"/></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tiff"/><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40.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2.png"/><Relationship Id="rId7" Type="http://schemas.openxmlformats.org/officeDocument/2006/relationships/image" Target="../media/image811.png"/><Relationship Id="rId2" Type="http://schemas.openxmlformats.org/officeDocument/2006/relationships/notesSlide" Target="../notesSlides/notesSlide43.xml"/><Relationship Id="rId1" Type="http://schemas.openxmlformats.org/officeDocument/2006/relationships/slideLayout" Target="../slideLayouts/slideLayout24.xml"/><Relationship Id="rId6" Type="http://schemas.openxmlformats.org/officeDocument/2006/relationships/image" Target="../media/image670.png"/><Relationship Id="rId5" Type="http://schemas.openxmlformats.org/officeDocument/2006/relationships/image" Target="../media/image800.png"/><Relationship Id="rId9"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86.png"/><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hyperlink" Target="https://tkipf.github.io/graph-convolutional-networks/" TargetMode="External"/><Relationship Id="rId2" Type="http://schemas.openxmlformats.org/officeDocument/2006/relationships/notesSlide" Target="../notesSlides/notesSlide47.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hyperlink" Target="https://tkipf.github.io/graph-convolutional-networks/" TargetMode="External"/><Relationship Id="rId7" Type="http://schemas.openxmlformats.org/officeDocument/2006/relationships/image" Target="../media/image710.png"/><Relationship Id="rId2" Type="http://schemas.openxmlformats.org/officeDocument/2006/relationships/notesSlide" Target="../notesSlides/notesSlide48.xml"/><Relationship Id="rId1" Type="http://schemas.openxmlformats.org/officeDocument/2006/relationships/slideLayout" Target="../slideLayouts/slideLayout24.xml"/><Relationship Id="rId6" Type="http://schemas.openxmlformats.org/officeDocument/2006/relationships/image" Target="../media/image88.png"/><Relationship Id="rId10" Type="http://schemas.openxmlformats.org/officeDocument/2006/relationships/image" Target="../media/image3.png"/><Relationship Id="rId4" Type="http://schemas.openxmlformats.org/officeDocument/2006/relationships/image" Target="../media/image88.jpeg"/><Relationship Id="rId9"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image" Target="../media/image750.png"/><Relationship Id="rId3" Type="http://schemas.openxmlformats.org/officeDocument/2006/relationships/hyperlink" Target="https://tkipf.github.io/graph-convolutional-networks/" TargetMode="External"/><Relationship Id="rId7" Type="http://schemas.openxmlformats.org/officeDocument/2006/relationships/image" Target="../media/image740.png"/><Relationship Id="rId12"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image" Target="../media/image730.png"/><Relationship Id="rId11" Type="http://schemas.openxmlformats.org/officeDocument/2006/relationships/image" Target="../media/image2.png"/><Relationship Id="rId10" Type="http://schemas.openxmlformats.org/officeDocument/2006/relationships/image" Target="../media/image770.png"/><Relationship Id="rId4" Type="http://schemas.openxmlformats.org/officeDocument/2006/relationships/image" Target="../media/image88.jpeg"/><Relationship Id="rId9" Type="http://schemas.openxmlformats.org/officeDocument/2006/relationships/image" Target="../media/image760.png"/></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9.png"/><Relationship Id="rId7" Type="http://schemas.openxmlformats.org/officeDocument/2006/relationships/image" Target="../media/image810.png"/><Relationship Id="rId2" Type="http://schemas.openxmlformats.org/officeDocument/2006/relationships/notesSlide" Target="../notesSlides/notesSlide50.xml"/><Relationship Id="rId1" Type="http://schemas.openxmlformats.org/officeDocument/2006/relationships/slideLayout" Target="../slideLayouts/slideLayout24.xml"/><Relationship Id="rId5" Type="http://schemas.openxmlformats.org/officeDocument/2006/relationships/image" Target="../media/image91.tiff"/><Relationship Id="rId4" Type="http://schemas.openxmlformats.org/officeDocument/2006/relationships/image" Target="../media/image90.png"/><Relationship Id="rId9"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51.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distill.pub/2021/gnn-intro/" TargetMode="External"/><Relationship Id="rId7"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4.xml"/><Relationship Id="rId6" Type="http://schemas.openxmlformats.org/officeDocument/2006/relationships/hyperlink" Target="https://michael-bronstein.medium.com/" TargetMode="External"/><Relationship Id="rId5" Type="http://schemas.openxmlformats.org/officeDocument/2006/relationships/hyperlink" Target="http://web.stanford.edu/class/cs224w/" TargetMode="External"/><Relationship Id="rId4" Type="http://schemas.openxmlformats.org/officeDocument/2006/relationships/hyperlink" Target="https://www.cs.mcgill.ca/~wlh/grl_book/" TargetMode="External"/></Relationships>
</file>

<file path=ppt/slides/_rels/slide5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3.png"/><Relationship Id="rId7"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98.png"/></Relationships>
</file>

<file path=ppt/slides/_rels/slide5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6.png"/><Relationship Id="rId7"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99.png"/><Relationship Id="rId9"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03.png"/><Relationship Id="rId4" Type="http://schemas.openxmlformats.org/officeDocument/2006/relationships/image" Target="../media/image102.png"/></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9.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0.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24.xml"/><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2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tiff"/></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24.xml"/><Relationship Id="rId5" Type="http://schemas.openxmlformats.org/officeDocument/2006/relationships/image" Target="../media/image111.png"/><Relationship Id="rId4" Type="http://schemas.openxmlformats.org/officeDocument/2006/relationships/image" Target="../media/image110.png"/></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24.xml"/><Relationship Id="rId5" Type="http://schemas.openxmlformats.org/officeDocument/2006/relationships/image" Target="../media/image113.png"/><Relationship Id="rId4" Type="http://schemas.openxmlformats.org/officeDocument/2006/relationships/image" Target="../media/image112.png"/></Relationships>
</file>

<file path=ppt/slides/_rels/slide65.xml.rels><?xml version="1.0" encoding="UTF-8" standalone="yes"?>
<Relationships xmlns="http://schemas.openxmlformats.org/package/2006/relationships"><Relationship Id="rId8" Type="http://schemas.openxmlformats.org/officeDocument/2006/relationships/image" Target="../media/image761.png"/><Relationship Id="rId3" Type="http://schemas.openxmlformats.org/officeDocument/2006/relationships/image" Target="../media/image30.png"/><Relationship Id="rId7" Type="http://schemas.openxmlformats.org/officeDocument/2006/relationships/image" Target="../media/image751.png"/><Relationship Id="rId2" Type="http://schemas.openxmlformats.org/officeDocument/2006/relationships/notesSlide" Target="../notesSlides/notesSlide65.xml"/><Relationship Id="rId1" Type="http://schemas.openxmlformats.org/officeDocument/2006/relationships/slideLayout" Target="../slideLayouts/slideLayout24.xml"/><Relationship Id="rId6" Type="http://schemas.openxmlformats.org/officeDocument/2006/relationships/image" Target="../media/image115.png"/><Relationship Id="rId5" Type="http://schemas.openxmlformats.org/officeDocument/2006/relationships/image" Target="../media/image112.png"/><Relationship Id="rId10" Type="http://schemas.openxmlformats.org/officeDocument/2006/relationships/image" Target="../media/image780.png"/><Relationship Id="rId4" Type="http://schemas.openxmlformats.org/officeDocument/2006/relationships/image" Target="../media/image114.png"/><Relationship Id="rId9" Type="http://schemas.openxmlformats.org/officeDocument/2006/relationships/image" Target="../media/image771.png"/></Relationships>
</file>

<file path=ppt/slides/_rels/slide6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30.png"/><Relationship Id="rId7" Type="http://schemas.openxmlformats.org/officeDocument/2006/relationships/image" Target="../media/image119.png"/><Relationship Id="rId2" Type="http://schemas.openxmlformats.org/officeDocument/2006/relationships/notesSlide" Target="../notesSlides/notesSlide66.xml"/><Relationship Id="rId1" Type="http://schemas.openxmlformats.org/officeDocument/2006/relationships/slideLayout" Target="../slideLayouts/slideLayout24.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7.xml"/><Relationship Id="rId1" Type="http://schemas.openxmlformats.org/officeDocument/2006/relationships/slideLayout" Target="../slideLayouts/slideLayout24.xml"/><Relationship Id="rId4" Type="http://schemas.openxmlformats.org/officeDocument/2006/relationships/image" Target="../media/image121.png"/></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25.png"/><Relationship Id="rId2" Type="http://schemas.openxmlformats.org/officeDocument/2006/relationships/notesSlide" Target="../notesSlides/notesSlide68.xml"/><Relationship Id="rId1" Type="http://schemas.openxmlformats.org/officeDocument/2006/relationships/slideLayout" Target="../slideLayouts/slideLayout24.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24.xml"/><Relationship Id="rId4" Type="http://schemas.openxmlformats.org/officeDocument/2006/relationships/image" Target="../media/image12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2.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28.jpeg"/></Relationships>
</file>

<file path=ppt/slides/_rels/slide7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3.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4.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5.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32.png"/><Relationship Id="rId7"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4.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7.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8.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7.png"/></Relationships>
</file>

<file path=ppt/slides/_rels/slide79.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40.tiff"/><Relationship Id="rId4" Type="http://schemas.openxmlformats.org/officeDocument/2006/relationships/image" Target="../media/image139.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arxiv.org/pdf/1403.6652.pdf" TargetMode="External"/><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80.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42.tiff"/></Relationships>
</file>

<file path=ppt/slides/_rels/slide8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1.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3.png"/><Relationship Id="rId7"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2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83.xml.rels><?xml version="1.0" encoding="UTF-8" standalone="yes"?>
<Relationships xmlns="http://schemas.openxmlformats.org/package/2006/relationships"><Relationship Id="rId8" Type="http://schemas.openxmlformats.org/officeDocument/2006/relationships/image" Target="../media/image143.gif"/><Relationship Id="rId3" Type="http://schemas.openxmlformats.org/officeDocument/2006/relationships/image" Target="../media/image20.tiff"/><Relationship Id="rId7" Type="http://schemas.openxmlformats.org/officeDocument/2006/relationships/image" Target="../media/image142.tiff"/><Relationship Id="rId2" Type="http://schemas.openxmlformats.org/officeDocument/2006/relationships/notesSlide" Target="../notesSlides/notesSlide83.xml"/><Relationship Id="rId1" Type="http://schemas.openxmlformats.org/officeDocument/2006/relationships/slideLayout" Target="../slideLayouts/slideLayout24.xml"/><Relationship Id="rId6" Type="http://schemas.openxmlformats.org/officeDocument/2006/relationships/image" Target="../media/image290.png"/><Relationship Id="rId10" Type="http://schemas.openxmlformats.org/officeDocument/2006/relationships/image" Target="../media/image3.png"/><Relationship Id="rId4" Type="http://schemas.openxmlformats.org/officeDocument/2006/relationships/image" Target="../media/image22.tiff"/><Relationship Id="rId9" Type="http://schemas.openxmlformats.org/officeDocument/2006/relationships/image" Target="../media/image2.png"/></Relationships>
</file>

<file path=ppt/slides/_rels/slide84.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24.xml"/><Relationship Id="rId6" Type="http://schemas.openxmlformats.org/officeDocument/2006/relationships/image" Target="../media/image147.png"/><Relationship Id="rId5" Type="http://schemas.openxmlformats.org/officeDocument/2006/relationships/image" Target="../media/image146.png"/><Relationship Id="rId10" Type="http://schemas.openxmlformats.org/officeDocument/2006/relationships/image" Target="../media/image3.png"/><Relationship Id="rId4" Type="http://schemas.openxmlformats.org/officeDocument/2006/relationships/image" Target="../media/image145.png"/><Relationship Id="rId9"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148.tiff"/><Relationship Id="rId2" Type="http://schemas.openxmlformats.org/officeDocument/2006/relationships/notesSlide" Target="../notesSlides/notesSlide85.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0.tiff"/><Relationship Id="rId7"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24.xml"/><Relationship Id="rId6" Type="http://schemas.openxmlformats.org/officeDocument/2006/relationships/image" Target="../media/image142.tiff"/><Relationship Id="rId5" Type="http://schemas.openxmlformats.org/officeDocument/2006/relationships/image" Target="../media/image149.tiff"/><Relationship Id="rId4" Type="http://schemas.openxmlformats.org/officeDocument/2006/relationships/image" Target="../media/image22.tiff"/></Relationships>
</file>

<file path=ppt/slides/_rels/slide87.xml.rels><?xml version="1.0" encoding="UTF-8" standalone="yes"?>
<Relationships xmlns="http://schemas.openxmlformats.org/package/2006/relationships"><Relationship Id="rId3" Type="http://schemas.openxmlformats.org/officeDocument/2006/relationships/image" Target="../media/image150.tiff"/><Relationship Id="rId7"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52.png"/><Relationship Id="rId4" Type="http://schemas.openxmlformats.org/officeDocument/2006/relationships/image" Target="../media/image151.png"/></Relationships>
</file>

<file path=ppt/slides/_rels/slide88.xml.rels><?xml version="1.0" encoding="UTF-8" standalone="yes"?>
<Relationships xmlns="http://schemas.openxmlformats.org/package/2006/relationships"><Relationship Id="rId3" Type="http://schemas.openxmlformats.org/officeDocument/2006/relationships/image" Target="../media/image153.tiff"/><Relationship Id="rId2" Type="http://schemas.openxmlformats.org/officeDocument/2006/relationships/notesSlide" Target="../notesSlides/notesSlide88.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52.png"/></Relationships>
</file>

<file path=ppt/slides/_rels/slide8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9.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9.tiff"/></Relationships>
</file>

<file path=ppt/slides/_rels/slide90.xml.rels><?xml version="1.0" encoding="UTF-8" standalone="yes"?>
<Relationships xmlns="http://schemas.openxmlformats.org/package/2006/relationships"><Relationship Id="rId3" Type="http://schemas.openxmlformats.org/officeDocument/2006/relationships/image" Target="../media/image155.tiff"/><Relationship Id="rId2" Type="http://schemas.openxmlformats.org/officeDocument/2006/relationships/notesSlide" Target="../notesSlides/notesSlide90.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56.png"/></Relationships>
</file>

<file path=ppt/slides/_rels/slide91.xml.rels><?xml version="1.0" encoding="UTF-8" standalone="yes"?>
<Relationships xmlns="http://schemas.openxmlformats.org/package/2006/relationships"><Relationship Id="rId3" Type="http://schemas.openxmlformats.org/officeDocument/2006/relationships/image" Target="../media/image157.tiff"/><Relationship Id="rId2" Type="http://schemas.openxmlformats.org/officeDocument/2006/relationships/notesSlide" Target="../notesSlides/notesSlide91.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58.png"/></Relationships>
</file>

<file path=ppt/slides/_rels/slide92.xml.rels><?xml version="1.0" encoding="UTF-8" standalone="yes"?>
<Relationships xmlns="http://schemas.openxmlformats.org/package/2006/relationships"><Relationship Id="rId3" Type="http://schemas.openxmlformats.org/officeDocument/2006/relationships/image" Target="../media/image159.tiff"/><Relationship Id="rId2" Type="http://schemas.openxmlformats.org/officeDocument/2006/relationships/notesSlide" Target="../notesSlides/notesSlide92.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93.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94.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3" Type="http://schemas.openxmlformats.org/officeDocument/2006/relationships/hyperlink" Target="https://ieeexplore.ieee.org/document/9334012" TargetMode="External"/><Relationship Id="rId2" Type="http://schemas.openxmlformats.org/officeDocument/2006/relationships/notesSlide" Target="../notesSlides/notesSlide95.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60.gif"/></Relationships>
</file>

<file path=ppt/slides/_rels/slide96.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3.png"/><Relationship Id="rId2" Type="http://schemas.openxmlformats.org/officeDocument/2006/relationships/notesSlide" Target="../notesSlides/notesSlide96.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63.jpeg"/><Relationship Id="rId4" Type="http://schemas.openxmlformats.org/officeDocument/2006/relationships/image" Target="../media/image162.png"/></Relationships>
</file>

<file path=ppt/slides/_rels/slide9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7.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65.png"/></Relationships>
</file>

<file path=ppt/slides/_rels/slide98.xml.rels><?xml version="1.0" encoding="UTF-8" standalone="yes"?>
<Relationships xmlns="http://schemas.openxmlformats.org/package/2006/relationships"><Relationship Id="rId3" Type="http://schemas.openxmlformats.org/officeDocument/2006/relationships/image" Target="../media/image166.gif"/><Relationship Id="rId2" Type="http://schemas.openxmlformats.org/officeDocument/2006/relationships/notesSlide" Target="../notesSlides/notesSlide98.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3.png"/><Relationship Id="rId2" Type="http://schemas.openxmlformats.org/officeDocument/2006/relationships/notesSlide" Target="../notesSlides/notesSlide99.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69.tiff"/><Relationship Id="rId4" Type="http://schemas.openxmlformats.org/officeDocument/2006/relationships/image" Target="../media/image168.tif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F9584A5-9B7C-4C5E-95D7-49F91CDA8F26}"/>
              </a:ext>
            </a:extLst>
          </p:cNvPr>
          <p:cNvSpPr>
            <a:spLocks noGrp="1"/>
          </p:cNvSpPr>
          <p:nvPr>
            <p:ph idx="1"/>
          </p:nvPr>
        </p:nvSpPr>
        <p:spPr>
          <a:xfrm>
            <a:off x="5240215" y="1586285"/>
            <a:ext cx="6951785" cy="1265456"/>
          </a:xfrm>
        </p:spPr>
        <p:txBody>
          <a:bodyPr anchor="ctr">
            <a:normAutofit/>
          </a:bodyPr>
          <a:lstStyle/>
          <a:p>
            <a:pPr marL="0" indent="0" algn="ctr">
              <a:buNone/>
            </a:pPr>
            <a:r>
              <a:rPr lang="en-US" altLang="zh-CN" sz="3200" dirty="0">
                <a:solidFill>
                  <a:srgbClr val="C00000"/>
                </a:solidFill>
                <a:latin typeface="微软雅黑" panose="020B0503020204020204" pitchFamily="34" charset="-122"/>
                <a:ea typeface="微软雅黑" panose="020B0503020204020204" pitchFamily="34" charset="-122"/>
              </a:rPr>
              <a:t>Graph</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Neural</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Networks</a:t>
            </a:r>
            <a:endParaRPr lang="zh-CN" altLang="en-US" sz="3200" dirty="0">
              <a:solidFill>
                <a:srgbClr val="C00000"/>
              </a:solidFill>
              <a:latin typeface="微软雅黑" panose="020B0503020204020204" pitchFamily="34" charset="-122"/>
              <a:ea typeface="微软雅黑" panose="020B0503020204020204" pitchFamily="34" charset="-122"/>
            </a:endParaRPr>
          </a:p>
        </p:txBody>
      </p:sp>
      <p:cxnSp>
        <p:nvCxnSpPr>
          <p:cNvPr id="5" name="直接箭头连接符 4">
            <a:extLst>
              <a:ext uri="{FF2B5EF4-FFF2-40B4-BE49-F238E27FC236}">
                <a16:creationId xmlns:a16="http://schemas.microsoft.com/office/drawing/2014/main" id="{F0C4D846-0FD0-49F8-A42D-713CEE8647DD}"/>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8" name="副标题 2">
            <a:extLst>
              <a:ext uri="{FF2B5EF4-FFF2-40B4-BE49-F238E27FC236}">
                <a16:creationId xmlns:a16="http://schemas.microsoft.com/office/drawing/2014/main" id="{56F57F25-1C7F-7C42-9D21-40AC11CA1E5B}"/>
              </a:ext>
            </a:extLst>
          </p:cNvPr>
          <p:cNvSpPr txBox="1">
            <a:spLocks/>
          </p:cNvSpPr>
          <p:nvPr/>
        </p:nvSpPr>
        <p:spPr>
          <a:xfrm>
            <a:off x="4701263" y="3495566"/>
            <a:ext cx="8045373" cy="1641475"/>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kumimoji="1" lang="zh-CN" altLang="en-US" dirty="0">
                <a:latin typeface="Songti SC" panose="02010600040101010101" pitchFamily="2" charset="-122"/>
                <a:ea typeface="Songti SC" panose="02010600040101010101" pitchFamily="2" charset="-122"/>
              </a:rPr>
              <a:t>张江</a:t>
            </a:r>
            <a:endParaRPr kumimoji="1" lang="en-US" altLang="zh-CN" dirty="0">
              <a:latin typeface="Songti SC" panose="02010600040101010101" pitchFamily="2" charset="-122"/>
              <a:ea typeface="Songti SC" panose="02010600040101010101" pitchFamily="2" charset="-122"/>
            </a:endParaRPr>
          </a:p>
          <a:p>
            <a:pPr algn="ct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北京师范大学系统科学学院教授</a:t>
            </a: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集智俱乐部、集智学园创始人</a:t>
            </a: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集智研究中心理事长</a:t>
            </a:r>
            <a:endParaRPr kumimoji="1" lang="en-US" altLang="zh-CN" dirty="0">
              <a:latin typeface="Songti SC" panose="02010600040101010101" pitchFamily="2" charset="-122"/>
              <a:ea typeface="Songti SC" panose="02010600040101010101" pitchFamily="2" charset="-122"/>
            </a:endParaRPr>
          </a:p>
        </p:txBody>
      </p:sp>
      <p:pic>
        <p:nvPicPr>
          <p:cNvPr id="1028" name="Picture 4" descr="Illustration of a graph neural network. (A) A typical example of graph... | Download Scientific ...">
            <a:extLst>
              <a:ext uri="{FF2B5EF4-FFF2-40B4-BE49-F238E27FC236}">
                <a16:creationId xmlns:a16="http://schemas.microsoft.com/office/drawing/2014/main" id="{57761A4E-9007-FF78-6677-2AADA47AB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339" y="903250"/>
            <a:ext cx="4713313" cy="497350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6C0560E6-3004-4F92-5A7F-60B911CC013A}"/>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2FE56374-E318-6427-09CE-F8D8D5534FAA}"/>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C6CEE190-07C9-16D3-5778-E19336021AC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9416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Deep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Walk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A51696AC-0017-92B4-8BF0-C6713C116B3C}"/>
              </a:ext>
            </a:extLst>
          </p:cNvPr>
          <p:cNvPicPr>
            <a:picLocks noChangeAspect="1"/>
          </p:cNvPicPr>
          <p:nvPr/>
        </p:nvPicPr>
        <p:blipFill>
          <a:blip r:embed="rId3"/>
          <a:stretch>
            <a:fillRect/>
          </a:stretch>
        </p:blipFill>
        <p:spPr>
          <a:xfrm>
            <a:off x="383390" y="2954954"/>
            <a:ext cx="1273321" cy="831849"/>
          </a:xfrm>
          <a:prstGeom prst="rect">
            <a:avLst/>
          </a:prstGeom>
        </p:spPr>
      </p:pic>
      <p:cxnSp>
        <p:nvCxnSpPr>
          <p:cNvPr id="3" name="直线箭头连接符 2">
            <a:extLst>
              <a:ext uri="{FF2B5EF4-FFF2-40B4-BE49-F238E27FC236}">
                <a16:creationId xmlns:a16="http://schemas.microsoft.com/office/drawing/2014/main" id="{11FBD11B-A323-C7CC-CC82-C38A1C932334}"/>
              </a:ext>
            </a:extLst>
          </p:cNvPr>
          <p:cNvCxnSpPr/>
          <p:nvPr/>
        </p:nvCxnSpPr>
        <p:spPr>
          <a:xfrm>
            <a:off x="2055455" y="3540582"/>
            <a:ext cx="9372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9CA81FE8-4800-75B0-BFEE-435477D53BBB}"/>
              </a:ext>
            </a:extLst>
          </p:cNvPr>
          <p:cNvSpPr txBox="1"/>
          <p:nvPr/>
        </p:nvSpPr>
        <p:spPr>
          <a:xfrm>
            <a:off x="1805110" y="3083837"/>
            <a:ext cx="1710267" cy="646331"/>
          </a:xfrm>
          <a:prstGeom prst="rect">
            <a:avLst/>
          </a:prstGeom>
          <a:noFill/>
        </p:spPr>
        <p:txBody>
          <a:bodyPr wrap="square" rtlCol="0">
            <a:spAutoFit/>
          </a:bodyPr>
          <a:lstStyle/>
          <a:p>
            <a:r>
              <a:rPr kumimoji="1" lang="en-US" altLang="zh-CN"/>
              <a:t>Random Walk</a:t>
            </a:r>
            <a:endParaRPr kumimoji="1" lang="zh-CN" altLang="en-US" dirty="0"/>
          </a:p>
        </p:txBody>
      </p:sp>
      <p:pic>
        <p:nvPicPr>
          <p:cNvPr id="12" name="图片 11">
            <a:extLst>
              <a:ext uri="{FF2B5EF4-FFF2-40B4-BE49-F238E27FC236}">
                <a16:creationId xmlns:a16="http://schemas.microsoft.com/office/drawing/2014/main" id="{10BAED0A-1A8C-8299-4E96-070BA5071DE9}"/>
              </a:ext>
            </a:extLst>
          </p:cNvPr>
          <p:cNvPicPr>
            <a:picLocks noChangeAspect="1"/>
          </p:cNvPicPr>
          <p:nvPr/>
        </p:nvPicPr>
        <p:blipFill>
          <a:blip r:embed="rId4"/>
          <a:stretch>
            <a:fillRect/>
          </a:stretch>
        </p:blipFill>
        <p:spPr>
          <a:xfrm>
            <a:off x="3334793" y="2152736"/>
            <a:ext cx="1754526" cy="3268133"/>
          </a:xfrm>
          <a:prstGeom prst="rect">
            <a:avLst/>
          </a:prstGeom>
        </p:spPr>
      </p:pic>
      <p:sp>
        <p:nvSpPr>
          <p:cNvPr id="26" name="文本框 25">
            <a:extLst>
              <a:ext uri="{FF2B5EF4-FFF2-40B4-BE49-F238E27FC236}">
                <a16:creationId xmlns:a16="http://schemas.microsoft.com/office/drawing/2014/main" id="{CD52EFEF-F688-8D86-0791-76BFA31DF48E}"/>
              </a:ext>
            </a:extLst>
          </p:cNvPr>
          <p:cNvSpPr txBox="1"/>
          <p:nvPr/>
        </p:nvSpPr>
        <p:spPr>
          <a:xfrm>
            <a:off x="3845103" y="3425936"/>
            <a:ext cx="1117600" cy="369332"/>
          </a:xfrm>
          <a:prstGeom prst="rect">
            <a:avLst/>
          </a:prstGeom>
          <a:noFill/>
        </p:spPr>
        <p:txBody>
          <a:bodyPr wrap="square" rtlCol="0">
            <a:spAutoFit/>
          </a:bodyPr>
          <a:lstStyle/>
          <a:p>
            <a:r>
              <a:rPr kumimoji="1" lang="en-US" altLang="zh-CN" dirty="0"/>
              <a:t>……</a:t>
            </a:r>
            <a:endParaRPr kumimoji="1" lang="zh-CN" altLang="en-US" dirty="0"/>
          </a:p>
        </p:txBody>
      </p:sp>
      <p:cxnSp>
        <p:nvCxnSpPr>
          <p:cNvPr id="27" name="直线箭头连接符 26">
            <a:extLst>
              <a:ext uri="{FF2B5EF4-FFF2-40B4-BE49-F238E27FC236}">
                <a16:creationId xmlns:a16="http://schemas.microsoft.com/office/drawing/2014/main" id="{F3430B38-64E8-C804-4CE8-D97FAB0BF578}"/>
              </a:ext>
            </a:extLst>
          </p:cNvPr>
          <p:cNvCxnSpPr/>
          <p:nvPr/>
        </p:nvCxnSpPr>
        <p:spPr>
          <a:xfrm>
            <a:off x="5220462" y="3560639"/>
            <a:ext cx="6677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组 32">
            <a:extLst>
              <a:ext uri="{FF2B5EF4-FFF2-40B4-BE49-F238E27FC236}">
                <a16:creationId xmlns:a16="http://schemas.microsoft.com/office/drawing/2014/main" id="{ABAE18AF-870D-01EB-A52D-4EA08050C5F2}"/>
              </a:ext>
            </a:extLst>
          </p:cNvPr>
          <p:cNvGrpSpPr/>
          <p:nvPr/>
        </p:nvGrpSpPr>
        <p:grpSpPr>
          <a:xfrm>
            <a:off x="9495528" y="3054914"/>
            <a:ext cx="1874143" cy="2352448"/>
            <a:chOff x="4155989" y="2513640"/>
            <a:chExt cx="4026184" cy="4038223"/>
          </a:xfrm>
        </p:grpSpPr>
        <p:pic>
          <p:nvPicPr>
            <p:cNvPr id="29" name="图片 28">
              <a:extLst>
                <a:ext uri="{FF2B5EF4-FFF2-40B4-BE49-F238E27FC236}">
                  <a16:creationId xmlns:a16="http://schemas.microsoft.com/office/drawing/2014/main" id="{01C87174-E96F-2A06-8E73-930D9FF0F1A1}"/>
                </a:ext>
              </a:extLst>
            </p:cNvPr>
            <p:cNvPicPr>
              <a:picLocks noChangeAspect="1"/>
            </p:cNvPicPr>
            <p:nvPr/>
          </p:nvPicPr>
          <p:blipFill>
            <a:blip r:embed="rId5"/>
            <a:stretch>
              <a:fillRect/>
            </a:stretch>
          </p:blipFill>
          <p:spPr>
            <a:xfrm>
              <a:off x="4512190" y="2513640"/>
              <a:ext cx="3669983" cy="3689131"/>
            </a:xfrm>
            <a:prstGeom prst="rect">
              <a:avLst/>
            </a:prstGeom>
          </p:spPr>
        </p:pic>
        <p:sp>
          <p:nvSpPr>
            <p:cNvPr id="30" name="文本框 29">
              <a:extLst>
                <a:ext uri="{FF2B5EF4-FFF2-40B4-BE49-F238E27FC236}">
                  <a16:creationId xmlns:a16="http://schemas.microsoft.com/office/drawing/2014/main" id="{355052EC-CB94-AFBF-CD37-23002773E4A3}"/>
                </a:ext>
              </a:extLst>
            </p:cNvPr>
            <p:cNvSpPr txBox="1"/>
            <p:nvPr/>
          </p:nvSpPr>
          <p:spPr>
            <a:xfrm>
              <a:off x="4158048" y="2620233"/>
              <a:ext cx="354140" cy="562969"/>
            </a:xfrm>
            <a:prstGeom prst="rect">
              <a:avLst/>
            </a:prstGeom>
            <a:noFill/>
          </p:spPr>
          <p:txBody>
            <a:bodyPr wrap="square" rtlCol="0">
              <a:spAutoFit/>
            </a:bodyPr>
            <a:lstStyle/>
            <a:p>
              <a:r>
                <a:rPr kumimoji="1" lang="en-US" altLang="zh-CN" sz="300" dirty="0"/>
                <a:t>N</a:t>
              </a:r>
              <a:r>
                <a:rPr kumimoji="1" lang="en-US" altLang="zh-CN" sz="300" baseline="-25000" dirty="0"/>
                <a:t>1</a:t>
              </a:r>
              <a:endParaRPr kumimoji="1" lang="zh-CN" altLang="en-US" sz="300" baseline="-25000" dirty="0"/>
            </a:p>
          </p:txBody>
        </p:sp>
        <p:sp>
          <p:nvSpPr>
            <p:cNvPr id="31" name="文本框 30">
              <a:extLst>
                <a:ext uri="{FF2B5EF4-FFF2-40B4-BE49-F238E27FC236}">
                  <a16:creationId xmlns:a16="http://schemas.microsoft.com/office/drawing/2014/main" id="{95F915DB-F9A2-8482-6E26-C8D799876B18}"/>
                </a:ext>
              </a:extLst>
            </p:cNvPr>
            <p:cNvSpPr txBox="1"/>
            <p:nvPr/>
          </p:nvSpPr>
          <p:spPr>
            <a:xfrm>
              <a:off x="4158048" y="2972404"/>
              <a:ext cx="354140" cy="562969"/>
            </a:xfrm>
            <a:prstGeom prst="rect">
              <a:avLst/>
            </a:prstGeom>
            <a:noFill/>
          </p:spPr>
          <p:txBody>
            <a:bodyPr wrap="square" rtlCol="0">
              <a:spAutoFit/>
            </a:bodyPr>
            <a:lstStyle/>
            <a:p>
              <a:r>
                <a:rPr kumimoji="1" lang="en-US" altLang="zh-CN" sz="300" dirty="0"/>
                <a:t>N</a:t>
              </a:r>
              <a:r>
                <a:rPr kumimoji="1" lang="en-US" altLang="zh-CN" sz="300" baseline="-25000" dirty="0"/>
                <a:t>2</a:t>
              </a:r>
              <a:endParaRPr kumimoji="1" lang="zh-CN" altLang="en-US" sz="300" baseline="-25000" dirty="0"/>
            </a:p>
          </p:txBody>
        </p:sp>
        <p:sp>
          <p:nvSpPr>
            <p:cNvPr id="32" name="文本框 31">
              <a:extLst>
                <a:ext uri="{FF2B5EF4-FFF2-40B4-BE49-F238E27FC236}">
                  <a16:creationId xmlns:a16="http://schemas.microsoft.com/office/drawing/2014/main" id="{F4CEBF9E-8B41-3A82-FFB0-3B36FDB08C50}"/>
                </a:ext>
              </a:extLst>
            </p:cNvPr>
            <p:cNvSpPr txBox="1"/>
            <p:nvPr/>
          </p:nvSpPr>
          <p:spPr>
            <a:xfrm>
              <a:off x="4164227" y="3349279"/>
              <a:ext cx="354140" cy="562969"/>
            </a:xfrm>
            <a:prstGeom prst="rect">
              <a:avLst/>
            </a:prstGeom>
            <a:noFill/>
          </p:spPr>
          <p:txBody>
            <a:bodyPr wrap="square" rtlCol="0">
              <a:spAutoFit/>
            </a:bodyPr>
            <a:lstStyle/>
            <a:p>
              <a:r>
                <a:rPr kumimoji="1" lang="en-US" altLang="zh-CN" sz="300" dirty="0"/>
                <a:t>N</a:t>
              </a:r>
              <a:r>
                <a:rPr kumimoji="1" lang="en-US" altLang="zh-CN" sz="300" baseline="-25000" dirty="0"/>
                <a:t>3</a:t>
              </a:r>
              <a:endParaRPr kumimoji="1" lang="zh-CN" altLang="en-US" sz="300" baseline="-25000" dirty="0"/>
            </a:p>
          </p:txBody>
        </p:sp>
        <p:sp>
          <p:nvSpPr>
            <p:cNvPr id="33" name="文本框 32">
              <a:extLst>
                <a:ext uri="{FF2B5EF4-FFF2-40B4-BE49-F238E27FC236}">
                  <a16:creationId xmlns:a16="http://schemas.microsoft.com/office/drawing/2014/main" id="{C33A6342-D964-AB87-11B9-060E5A5575D1}"/>
                </a:ext>
              </a:extLst>
            </p:cNvPr>
            <p:cNvSpPr txBox="1"/>
            <p:nvPr/>
          </p:nvSpPr>
          <p:spPr>
            <a:xfrm>
              <a:off x="4158048" y="3701447"/>
              <a:ext cx="354140" cy="562969"/>
            </a:xfrm>
            <a:prstGeom prst="rect">
              <a:avLst/>
            </a:prstGeom>
            <a:noFill/>
          </p:spPr>
          <p:txBody>
            <a:bodyPr wrap="square" rtlCol="0">
              <a:spAutoFit/>
            </a:bodyPr>
            <a:lstStyle/>
            <a:p>
              <a:r>
                <a:rPr kumimoji="1" lang="en-US" altLang="zh-CN" sz="300" dirty="0"/>
                <a:t>N</a:t>
              </a:r>
              <a:r>
                <a:rPr kumimoji="1" lang="en-US" altLang="zh-CN" sz="300" baseline="-25000" dirty="0"/>
                <a:t>4</a:t>
              </a:r>
              <a:endParaRPr kumimoji="1" lang="zh-CN" altLang="en-US" sz="300" baseline="-25000" dirty="0"/>
            </a:p>
          </p:txBody>
        </p:sp>
        <p:sp>
          <p:nvSpPr>
            <p:cNvPr id="34" name="文本框 33">
              <a:extLst>
                <a:ext uri="{FF2B5EF4-FFF2-40B4-BE49-F238E27FC236}">
                  <a16:creationId xmlns:a16="http://schemas.microsoft.com/office/drawing/2014/main" id="{C4161573-F6CD-08FD-F77B-D820D4377551}"/>
                </a:ext>
              </a:extLst>
            </p:cNvPr>
            <p:cNvSpPr txBox="1"/>
            <p:nvPr/>
          </p:nvSpPr>
          <p:spPr>
            <a:xfrm>
              <a:off x="4158048" y="4072150"/>
              <a:ext cx="354140" cy="562969"/>
            </a:xfrm>
            <a:prstGeom prst="rect">
              <a:avLst/>
            </a:prstGeom>
            <a:noFill/>
          </p:spPr>
          <p:txBody>
            <a:bodyPr wrap="square" rtlCol="0">
              <a:spAutoFit/>
            </a:bodyPr>
            <a:lstStyle/>
            <a:p>
              <a:r>
                <a:rPr kumimoji="1" lang="en-US" altLang="zh-CN" sz="300" dirty="0"/>
                <a:t>N</a:t>
              </a:r>
              <a:r>
                <a:rPr kumimoji="1" lang="en-US" altLang="zh-CN" sz="300" baseline="-25000" dirty="0"/>
                <a:t>5</a:t>
              </a:r>
              <a:endParaRPr kumimoji="1" lang="zh-CN" altLang="en-US" sz="300" baseline="-25000" dirty="0"/>
            </a:p>
          </p:txBody>
        </p:sp>
        <p:sp>
          <p:nvSpPr>
            <p:cNvPr id="35" name="文本框 34">
              <a:extLst>
                <a:ext uri="{FF2B5EF4-FFF2-40B4-BE49-F238E27FC236}">
                  <a16:creationId xmlns:a16="http://schemas.microsoft.com/office/drawing/2014/main" id="{33290B59-1D79-2D3F-A68E-C3748478C15C}"/>
                </a:ext>
              </a:extLst>
            </p:cNvPr>
            <p:cNvSpPr txBox="1"/>
            <p:nvPr/>
          </p:nvSpPr>
          <p:spPr>
            <a:xfrm>
              <a:off x="4158048" y="4430497"/>
              <a:ext cx="354140" cy="562969"/>
            </a:xfrm>
            <a:prstGeom prst="rect">
              <a:avLst/>
            </a:prstGeom>
            <a:noFill/>
          </p:spPr>
          <p:txBody>
            <a:bodyPr wrap="square" rtlCol="0">
              <a:spAutoFit/>
            </a:bodyPr>
            <a:lstStyle/>
            <a:p>
              <a:r>
                <a:rPr kumimoji="1" lang="en-US" altLang="zh-CN" sz="300" dirty="0"/>
                <a:t>N</a:t>
              </a:r>
              <a:r>
                <a:rPr kumimoji="1" lang="en-US" altLang="zh-CN" sz="300" baseline="-25000" dirty="0"/>
                <a:t>6</a:t>
              </a:r>
              <a:endParaRPr kumimoji="1" lang="zh-CN" altLang="en-US" sz="300" baseline="-25000" dirty="0"/>
            </a:p>
          </p:txBody>
        </p:sp>
        <p:sp>
          <p:nvSpPr>
            <p:cNvPr id="36" name="文本框 35">
              <a:extLst>
                <a:ext uri="{FF2B5EF4-FFF2-40B4-BE49-F238E27FC236}">
                  <a16:creationId xmlns:a16="http://schemas.microsoft.com/office/drawing/2014/main" id="{460CCFBF-0356-4AE4-8376-AD17E87EB474}"/>
                </a:ext>
              </a:extLst>
            </p:cNvPr>
            <p:cNvSpPr txBox="1"/>
            <p:nvPr/>
          </p:nvSpPr>
          <p:spPr>
            <a:xfrm>
              <a:off x="4158048" y="4776024"/>
              <a:ext cx="354140" cy="562969"/>
            </a:xfrm>
            <a:prstGeom prst="rect">
              <a:avLst/>
            </a:prstGeom>
            <a:noFill/>
          </p:spPr>
          <p:txBody>
            <a:bodyPr wrap="square" rtlCol="0">
              <a:spAutoFit/>
            </a:bodyPr>
            <a:lstStyle/>
            <a:p>
              <a:r>
                <a:rPr kumimoji="1" lang="en-US" altLang="zh-CN" sz="300" dirty="0"/>
                <a:t>N</a:t>
              </a:r>
              <a:r>
                <a:rPr kumimoji="1" lang="en-US" altLang="zh-CN" sz="300" baseline="-25000" dirty="0"/>
                <a:t>7</a:t>
              </a:r>
              <a:endParaRPr kumimoji="1" lang="zh-CN" altLang="en-US" sz="300" baseline="-25000" dirty="0"/>
            </a:p>
          </p:txBody>
        </p:sp>
        <p:sp>
          <p:nvSpPr>
            <p:cNvPr id="37" name="文本框 36">
              <a:extLst>
                <a:ext uri="{FF2B5EF4-FFF2-40B4-BE49-F238E27FC236}">
                  <a16:creationId xmlns:a16="http://schemas.microsoft.com/office/drawing/2014/main" id="{95B4B9ED-2AC2-C131-D309-FA1E2C0F01BF}"/>
                </a:ext>
              </a:extLst>
            </p:cNvPr>
            <p:cNvSpPr txBox="1"/>
            <p:nvPr/>
          </p:nvSpPr>
          <p:spPr>
            <a:xfrm>
              <a:off x="4155989" y="5132775"/>
              <a:ext cx="354140" cy="562969"/>
            </a:xfrm>
            <a:prstGeom prst="rect">
              <a:avLst/>
            </a:prstGeom>
            <a:noFill/>
          </p:spPr>
          <p:txBody>
            <a:bodyPr wrap="square" rtlCol="0">
              <a:spAutoFit/>
            </a:bodyPr>
            <a:lstStyle/>
            <a:p>
              <a:r>
                <a:rPr kumimoji="1" lang="en-US" altLang="zh-CN" sz="300" dirty="0"/>
                <a:t>N</a:t>
              </a:r>
              <a:r>
                <a:rPr kumimoji="1" lang="en-US" altLang="zh-CN" sz="300" baseline="-25000" dirty="0"/>
                <a:t>8</a:t>
              </a:r>
              <a:endParaRPr kumimoji="1" lang="zh-CN" altLang="en-US" sz="300" baseline="-25000" dirty="0"/>
            </a:p>
          </p:txBody>
        </p:sp>
        <p:sp>
          <p:nvSpPr>
            <p:cNvPr id="38" name="文本框 37">
              <a:extLst>
                <a:ext uri="{FF2B5EF4-FFF2-40B4-BE49-F238E27FC236}">
                  <a16:creationId xmlns:a16="http://schemas.microsoft.com/office/drawing/2014/main" id="{89FBA947-02BE-A28B-A0B5-4D1E1CBF12DC}"/>
                </a:ext>
              </a:extLst>
            </p:cNvPr>
            <p:cNvSpPr txBox="1"/>
            <p:nvPr/>
          </p:nvSpPr>
          <p:spPr>
            <a:xfrm>
              <a:off x="4162172" y="5515839"/>
              <a:ext cx="354140" cy="562969"/>
            </a:xfrm>
            <a:prstGeom prst="rect">
              <a:avLst/>
            </a:prstGeom>
            <a:noFill/>
          </p:spPr>
          <p:txBody>
            <a:bodyPr wrap="square" rtlCol="0">
              <a:spAutoFit/>
            </a:bodyPr>
            <a:lstStyle/>
            <a:p>
              <a:r>
                <a:rPr kumimoji="1" lang="en-US" altLang="zh-CN" sz="300" dirty="0"/>
                <a:t>N</a:t>
              </a:r>
              <a:r>
                <a:rPr kumimoji="1" lang="en-US" altLang="zh-CN" sz="300" baseline="-25000" dirty="0"/>
                <a:t>9</a:t>
              </a:r>
              <a:endParaRPr kumimoji="1" lang="zh-CN" altLang="en-US" sz="300" baseline="-25000" dirty="0"/>
            </a:p>
          </p:txBody>
        </p:sp>
        <p:sp>
          <p:nvSpPr>
            <p:cNvPr id="39" name="文本框 38">
              <a:extLst>
                <a:ext uri="{FF2B5EF4-FFF2-40B4-BE49-F238E27FC236}">
                  <a16:creationId xmlns:a16="http://schemas.microsoft.com/office/drawing/2014/main" id="{0642031F-9A54-7FC1-E375-22C5BC7684D3}"/>
                </a:ext>
              </a:extLst>
            </p:cNvPr>
            <p:cNvSpPr txBox="1"/>
            <p:nvPr/>
          </p:nvSpPr>
          <p:spPr>
            <a:xfrm>
              <a:off x="4162175" y="5886534"/>
              <a:ext cx="409828" cy="665329"/>
            </a:xfrm>
            <a:prstGeom prst="rect">
              <a:avLst/>
            </a:prstGeom>
            <a:noFill/>
          </p:spPr>
          <p:txBody>
            <a:bodyPr wrap="square" rtlCol="0">
              <a:spAutoFit/>
            </a:bodyPr>
            <a:lstStyle/>
            <a:p>
              <a:r>
                <a:rPr kumimoji="1" lang="en-US" altLang="zh-CN" sz="300"/>
                <a:t>N</a:t>
              </a:r>
              <a:r>
                <a:rPr kumimoji="1" lang="en-US" altLang="zh-CN" sz="300" baseline="-25000"/>
                <a:t>10</a:t>
              </a:r>
              <a:endParaRPr kumimoji="1" lang="zh-CN" altLang="en-US" sz="300" baseline="-25000" dirty="0"/>
            </a:p>
          </p:txBody>
        </p:sp>
      </p:grpSp>
      <p:cxnSp>
        <p:nvCxnSpPr>
          <p:cNvPr id="40" name="直线箭头连接符 39">
            <a:extLst>
              <a:ext uri="{FF2B5EF4-FFF2-40B4-BE49-F238E27FC236}">
                <a16:creationId xmlns:a16="http://schemas.microsoft.com/office/drawing/2014/main" id="{F18B31AA-1501-D333-5BFE-22ED59792202}"/>
              </a:ext>
            </a:extLst>
          </p:cNvPr>
          <p:cNvCxnSpPr/>
          <p:nvPr/>
        </p:nvCxnSpPr>
        <p:spPr>
          <a:xfrm flipV="1">
            <a:off x="8553651" y="3553642"/>
            <a:ext cx="638033" cy="69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8AE9475-00C8-867D-0A64-F9AD9CC1DE64}"/>
              </a:ext>
            </a:extLst>
          </p:cNvPr>
          <p:cNvSpPr txBox="1"/>
          <p:nvPr/>
        </p:nvSpPr>
        <p:spPr>
          <a:xfrm>
            <a:off x="3525362" y="1589919"/>
            <a:ext cx="1563957" cy="338554"/>
          </a:xfrm>
          <a:prstGeom prst="rect">
            <a:avLst/>
          </a:prstGeom>
          <a:noFill/>
        </p:spPr>
        <p:txBody>
          <a:bodyPr wrap="square" rtlCol="0">
            <a:spAutoFit/>
          </a:bodyPr>
          <a:lstStyle/>
          <a:p>
            <a:r>
              <a:rPr kumimoji="1" lang="en-US" altLang="zh-CN" sz="1600"/>
              <a:t>Node</a:t>
            </a:r>
            <a:r>
              <a:rPr kumimoji="1" lang="zh-CN" altLang="en-US" sz="1600" dirty="0"/>
              <a:t> </a:t>
            </a:r>
            <a:r>
              <a:rPr kumimoji="1" lang="en-US" altLang="zh-CN" sz="1600" dirty="0"/>
              <a:t>Sequences</a:t>
            </a:r>
            <a:endParaRPr kumimoji="1" lang="zh-CN" altLang="en-US" sz="1600" dirty="0"/>
          </a:p>
        </p:txBody>
      </p:sp>
      <p:sp>
        <p:nvSpPr>
          <p:cNvPr id="42" name="文本框 41">
            <a:extLst>
              <a:ext uri="{FF2B5EF4-FFF2-40B4-BE49-F238E27FC236}">
                <a16:creationId xmlns:a16="http://schemas.microsoft.com/office/drawing/2014/main" id="{3511938B-8087-0C37-0E85-79BFE5CA2D18}"/>
              </a:ext>
            </a:extLst>
          </p:cNvPr>
          <p:cNvSpPr txBox="1"/>
          <p:nvPr/>
        </p:nvSpPr>
        <p:spPr>
          <a:xfrm>
            <a:off x="9653392" y="2446416"/>
            <a:ext cx="1563957" cy="338554"/>
          </a:xfrm>
          <a:prstGeom prst="rect">
            <a:avLst/>
          </a:prstGeom>
          <a:noFill/>
        </p:spPr>
        <p:txBody>
          <a:bodyPr wrap="square" rtlCol="0">
            <a:spAutoFit/>
          </a:bodyPr>
          <a:lstStyle/>
          <a:p>
            <a:r>
              <a:rPr kumimoji="1" lang="en-US" altLang="zh-CN" sz="1600" dirty="0"/>
              <a:t>Node Vectors </a:t>
            </a:r>
            <a:endParaRPr kumimoji="1" lang="zh-CN" altLang="en-US" sz="1600" dirty="0"/>
          </a:p>
        </p:txBody>
      </p:sp>
      <p:sp>
        <p:nvSpPr>
          <p:cNvPr id="43" name="文本框 42">
            <a:extLst>
              <a:ext uri="{FF2B5EF4-FFF2-40B4-BE49-F238E27FC236}">
                <a16:creationId xmlns:a16="http://schemas.microsoft.com/office/drawing/2014/main" id="{3E4B4583-C8B7-7E97-8B3E-0694DC1DE280}"/>
              </a:ext>
            </a:extLst>
          </p:cNvPr>
          <p:cNvSpPr txBox="1"/>
          <p:nvPr/>
        </p:nvSpPr>
        <p:spPr>
          <a:xfrm>
            <a:off x="6839177" y="1680323"/>
            <a:ext cx="1563957" cy="338554"/>
          </a:xfrm>
          <a:prstGeom prst="rect">
            <a:avLst/>
          </a:prstGeom>
          <a:noFill/>
        </p:spPr>
        <p:txBody>
          <a:bodyPr wrap="square" rtlCol="0">
            <a:spAutoFit/>
          </a:bodyPr>
          <a:lstStyle/>
          <a:p>
            <a:r>
              <a:rPr kumimoji="1" lang="en-US" altLang="zh-CN" sz="1600" dirty="0"/>
              <a:t>Word2Vec</a:t>
            </a:r>
            <a:endParaRPr kumimoji="1" lang="zh-CN" altLang="en-US" sz="1600" dirty="0"/>
          </a:p>
        </p:txBody>
      </p:sp>
      <p:sp>
        <p:nvSpPr>
          <p:cNvPr id="45" name="文本框 44">
            <a:extLst>
              <a:ext uri="{FF2B5EF4-FFF2-40B4-BE49-F238E27FC236}">
                <a16:creationId xmlns:a16="http://schemas.microsoft.com/office/drawing/2014/main" id="{532092B8-CD80-B357-6E73-BB4B4A998F66}"/>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hlinkClick r:id="rId6"/>
              </a:rPr>
              <a:t>https://arxiv.org/pdf/1403.6652.pdf</a:t>
            </a:r>
            <a:endParaRPr lang="zh-CN" altLang="en-US" sz="1400" dirty="0">
              <a:latin typeface="微软雅黑" panose="020B0503020204020204" pitchFamily="34" charset="-122"/>
              <a:ea typeface="微软雅黑" panose="020B0503020204020204" pitchFamily="34" charset="-122"/>
            </a:endParaRPr>
          </a:p>
        </p:txBody>
      </p:sp>
      <p:pic>
        <p:nvPicPr>
          <p:cNvPr id="7170" name="Picture 2" descr="轻松理解skip-gram模型_吐泡泡的璐璐的博客-CSDN博客_skip-gram">
            <a:extLst>
              <a:ext uri="{FF2B5EF4-FFF2-40B4-BE49-F238E27FC236}">
                <a16:creationId xmlns:a16="http://schemas.microsoft.com/office/drawing/2014/main" id="{8313759A-E8B0-83F9-A534-0CE9AE1376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8706" y="2274297"/>
            <a:ext cx="2651586" cy="2892131"/>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B10C3570-D0F9-8B3C-50DE-4FABBEE24C1D}"/>
              </a:ext>
            </a:extLst>
          </p:cNvPr>
          <p:cNvPicPr>
            <a:picLocks noChangeAspect="1"/>
          </p:cNvPicPr>
          <p:nvPr/>
        </p:nvPicPr>
        <p:blipFill>
          <a:blip r:embed="rId8"/>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270CB7E3-30EB-C927-4CD1-33F2941F9566}"/>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4078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C-GIN</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Network</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Completion</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027E075-C2E4-249E-F256-FD2051E772AC}"/>
              </a:ext>
            </a:extLst>
          </p:cNvPr>
          <p:cNvSpPr txBox="1"/>
          <p:nvPr/>
        </p:nvSpPr>
        <p:spPr>
          <a:xfrm>
            <a:off x="574304" y="6328260"/>
            <a:ext cx="849242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https://</a:t>
            </a:r>
            <a:r>
              <a:rPr kumimoji="0" lang="en" altLang="zh-CN" sz="1400" b="0" i="0" u="none" strike="noStrike" kern="1200" cap="none" spc="0" normalizeH="0" baseline="0" noProof="0" dirty="0" err="1">
                <a:ln>
                  <a:noFill/>
                </a:ln>
                <a:solidFill>
                  <a:srgbClr val="333333"/>
                </a:solidFill>
                <a:effectLst/>
                <a:uLnTx/>
                <a:uFillTx/>
                <a:latin typeface="HelveticaNeue Regular"/>
                <a:ea typeface="宋体" panose="02010600030101010101" pitchFamily="2" charset="-122"/>
                <a:cs typeface="+mn-cs"/>
              </a:rPr>
              <a:t>arxiv.org</a:t>
            </a: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/pdf/2204.11852.pdf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D79FAE8D-A3EA-D811-63D4-35B7D99B1FD9}"/>
              </a:ext>
            </a:extLst>
          </p:cNvPr>
          <p:cNvPicPr>
            <a:picLocks noChangeAspect="1"/>
          </p:cNvPicPr>
          <p:nvPr/>
        </p:nvPicPr>
        <p:blipFill>
          <a:blip r:embed="rId3"/>
          <a:stretch>
            <a:fillRect/>
          </a:stretch>
        </p:blipFill>
        <p:spPr>
          <a:xfrm>
            <a:off x="288737" y="1529896"/>
            <a:ext cx="8461554" cy="4445901"/>
          </a:xfrm>
          <a:prstGeom prst="rect">
            <a:avLst/>
          </a:prstGeom>
        </p:spPr>
      </p:pic>
      <p:pic>
        <p:nvPicPr>
          <p:cNvPr id="5" name="图片 4">
            <a:extLst>
              <a:ext uri="{FF2B5EF4-FFF2-40B4-BE49-F238E27FC236}">
                <a16:creationId xmlns:a16="http://schemas.microsoft.com/office/drawing/2014/main" id="{9BD42C58-A512-1626-5A36-3087E32AF3CC}"/>
              </a:ext>
            </a:extLst>
          </p:cNvPr>
          <p:cNvPicPr>
            <a:picLocks noChangeAspect="1"/>
          </p:cNvPicPr>
          <p:nvPr/>
        </p:nvPicPr>
        <p:blipFill>
          <a:blip r:embed="rId4"/>
          <a:stretch>
            <a:fillRect/>
          </a:stretch>
        </p:blipFill>
        <p:spPr>
          <a:xfrm>
            <a:off x="9040969" y="586560"/>
            <a:ext cx="2178188" cy="569993"/>
          </a:xfrm>
          <a:prstGeom prst="rect">
            <a:avLst/>
          </a:prstGeom>
        </p:spPr>
      </p:pic>
      <p:sp>
        <p:nvSpPr>
          <p:cNvPr id="6" name="文本框 5">
            <a:extLst>
              <a:ext uri="{FF2B5EF4-FFF2-40B4-BE49-F238E27FC236}">
                <a16:creationId xmlns:a16="http://schemas.microsoft.com/office/drawing/2014/main" id="{294202F1-D609-EDD0-DF99-11E933375C0E}"/>
              </a:ext>
            </a:extLst>
          </p:cNvPr>
          <p:cNvSpPr txBox="1"/>
          <p:nvPr/>
        </p:nvSpPr>
        <p:spPr>
          <a:xfrm>
            <a:off x="9040969" y="273974"/>
            <a:ext cx="14732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Encoder:</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9" name="图片 8">
            <a:extLst>
              <a:ext uri="{FF2B5EF4-FFF2-40B4-BE49-F238E27FC236}">
                <a16:creationId xmlns:a16="http://schemas.microsoft.com/office/drawing/2014/main" id="{91A7B173-549C-4ACE-0310-FABB5FAFBAC8}"/>
              </a:ext>
            </a:extLst>
          </p:cNvPr>
          <p:cNvPicPr>
            <a:picLocks noChangeAspect="1"/>
          </p:cNvPicPr>
          <p:nvPr/>
        </p:nvPicPr>
        <p:blipFill>
          <a:blip r:embed="rId5"/>
          <a:stretch>
            <a:fillRect/>
          </a:stretch>
        </p:blipFill>
        <p:spPr>
          <a:xfrm>
            <a:off x="9072436" y="1682761"/>
            <a:ext cx="2758532" cy="675559"/>
          </a:xfrm>
          <a:prstGeom prst="rect">
            <a:avLst/>
          </a:prstGeom>
        </p:spPr>
      </p:pic>
      <p:sp>
        <p:nvSpPr>
          <p:cNvPr id="10" name="文本框 9">
            <a:extLst>
              <a:ext uri="{FF2B5EF4-FFF2-40B4-BE49-F238E27FC236}">
                <a16:creationId xmlns:a16="http://schemas.microsoft.com/office/drawing/2014/main" id="{FB7F7C12-A7FC-C359-FB5E-DB231A3EB8F5}"/>
              </a:ext>
            </a:extLst>
          </p:cNvPr>
          <p:cNvSpPr txBox="1"/>
          <p:nvPr/>
        </p:nvSpPr>
        <p:spPr>
          <a:xfrm>
            <a:off x="9040969" y="1400150"/>
            <a:ext cx="14732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Decoder:</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65B24DE-914C-6CFE-5E65-A13432AD2F2E}"/>
                  </a:ext>
                </a:extLst>
              </p:cNvPr>
              <p:cNvSpPr txBox="1"/>
              <p:nvPr/>
            </p:nvSpPr>
            <p:spPr>
              <a:xfrm>
                <a:off x="8667481" y="3151722"/>
                <a:ext cx="3322750" cy="1244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d>
                        <m:dPr>
                          <m:ctrlPr>
                            <a:rPr kumimoji="1"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1"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𝜃</m:t>
                          </m:r>
                        </m:e>
                      </m:d>
                      <m:r>
                        <a:rPr kumimoji="1"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nary>
                        <m:naryPr>
                          <m:chr m:val="∑"/>
                          <m:ctrlPr>
                            <a:rPr kumimoji="1"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m:rPr>
                              <m:brk m:alnAt="23"/>
                            </m:rPr>
                            <a:rPr kumimoji="1"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r>
                            <a:rPr kumimoji="1"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m:t>
                          </m:r>
                        </m:sub>
                        <m:sup>
                          <m:sSub>
                            <m:sSubPr>
                              <m:ctrlPr>
                                <a:rPr kumimoji="1"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1"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m:t>
                              </m:r>
                            </m:e>
                            <m:sub>
                              <m:r>
                                <a:rPr kumimoji="1"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𝑂</m:t>
                              </m:r>
                            </m:sub>
                          </m:sSub>
                          <m:r>
                            <a:rPr kumimoji="1"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e>
                          <m:nary>
                            <m:naryPr>
                              <m:chr m:val="∑"/>
                              <m:ctrlPr>
                                <a:rPr kumimoji="1"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m:rPr>
                                  <m:brk m:alnAt="23"/>
                                </m:rPr>
                                <a:rPr kumimoji="1"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𝑗</m:t>
                              </m:r>
                              <m:r>
                                <a:rPr kumimoji="1"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r>
                                <a:rPr kumimoji="1"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b>
                            <m:sup>
                              <m:sSub>
                                <m:sSubPr>
                                  <m:ctrlPr>
                                    <a:rPr kumimoji="1"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1"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𝑁</m:t>
                                  </m:r>
                                </m:e>
                                <m:sub>
                                  <m:r>
                                    <a:rPr kumimoji="1"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𝑂</m:t>
                                  </m:r>
                                </m:sub>
                              </m:sSub>
                            </m:sup>
                            <m:e>
                              <m:d>
                                <m:dPr>
                                  <m:begChr m:val="["/>
                                  <m:endChr m:val="]"/>
                                  <m:ctrlPr>
                                    <a:rPr kumimoji="1"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1"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1"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m:t>
                                      </m:r>
                                    </m:e>
                                    <m:sub>
                                      <m:r>
                                        <a:rPr kumimoji="1"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𝑖𝑗</m:t>
                                      </m:r>
                                    </m:sub>
                                  </m:sSub>
                                  <m:func>
                                    <m:funcPr>
                                      <m:ctrlPr>
                                        <a:rPr kumimoji="1" lang="zh-CN" alt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uncPr>
                                    <m:fName>
                                      <m:r>
                                        <m:rPr>
                                          <m:sty m:val="p"/>
                                        </m:rPr>
                                        <a:rPr kumimoji="1"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log</m:t>
                                      </m:r>
                                    </m:fName>
                                    <m:e>
                                      <m:sSub>
                                        <m:sSubPr>
                                          <m:ctrlPr>
                                            <a:rPr kumimoji="1"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1"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𝑃</m:t>
                                          </m:r>
                                        </m:e>
                                        <m:sub>
                                          <m:r>
                                            <a:rPr kumimoji="1"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𝑖𝑗</m:t>
                                          </m:r>
                                        </m:sub>
                                      </m:sSub>
                                    </m:e>
                                  </m:func>
                                  <m:r>
                                    <a:rPr kumimoji="1"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1"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1"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sSub>
                                        <m:sSubPr>
                                          <m:ctrlPr>
                                            <a:rPr kumimoji="1"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1"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𝐴</m:t>
                                          </m:r>
                                        </m:e>
                                        <m:sub>
                                          <m:r>
                                            <a:rPr kumimoji="1"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𝑖𝑗</m:t>
                                          </m:r>
                                        </m:sub>
                                      </m:sSub>
                                    </m:e>
                                  </m:d>
                                  <m:func>
                                    <m:funcPr>
                                      <m:ctrlPr>
                                        <a:rPr kumimoji="1" lang="zh-CN" alt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uncPr>
                                    <m:fName>
                                      <m:r>
                                        <m:rPr>
                                          <m:sty m:val="p"/>
                                        </m:rPr>
                                        <a:rPr kumimoji="1"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log</m:t>
                                      </m:r>
                                    </m:fName>
                                    <m:e>
                                      <m:r>
                                        <a:rPr kumimoji="1"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sSub>
                                        <m:sSubPr>
                                          <m:ctrlPr>
                                            <a:rPr kumimoji="1"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1"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𝑃</m:t>
                                          </m:r>
                                        </m:e>
                                        <m:sub>
                                          <m:r>
                                            <a:rPr kumimoji="1"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𝑖𝑗</m:t>
                                          </m:r>
                                        </m:sub>
                                      </m:sSub>
                                      <m:r>
                                        <a:rPr kumimoji="1"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func>
                                </m:e>
                              </m:d>
                            </m:e>
                          </m:nary>
                        </m:e>
                      </m:nary>
                    </m:oMath>
                  </m:oMathPara>
                </a14:m>
                <a:endParaRPr kumimoji="1"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mc:Choice>
        <mc:Fallback xmlns="">
          <p:sp>
            <p:nvSpPr>
              <p:cNvPr id="12" name="文本框 11">
                <a:extLst>
                  <a:ext uri="{FF2B5EF4-FFF2-40B4-BE49-F238E27FC236}">
                    <a16:creationId xmlns:a16="http://schemas.microsoft.com/office/drawing/2014/main" id="{A65B24DE-914C-6CFE-5E65-A13432AD2F2E}"/>
                  </a:ext>
                </a:extLst>
              </p:cNvPr>
              <p:cNvSpPr txBox="1">
                <a:spLocks noRot="1" noChangeAspect="1" noMove="1" noResize="1" noEditPoints="1" noAdjustHandles="1" noChangeArrowheads="1" noChangeShapeType="1" noTextEdit="1"/>
              </p:cNvSpPr>
              <p:nvPr/>
            </p:nvSpPr>
            <p:spPr>
              <a:xfrm>
                <a:off x="8667481" y="3151722"/>
                <a:ext cx="3322750" cy="1244443"/>
              </a:xfrm>
              <a:prstGeom prst="rect">
                <a:avLst/>
              </a:prstGeom>
              <a:blipFill>
                <a:blip r:embed="rId7"/>
                <a:stretch>
                  <a:fillRect t="-45455" b="-74747"/>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895737F9-2413-2568-CD74-37A925217C6A}"/>
              </a:ext>
            </a:extLst>
          </p:cNvPr>
          <p:cNvSpPr txBox="1"/>
          <p:nvPr/>
        </p:nvSpPr>
        <p:spPr>
          <a:xfrm>
            <a:off x="9072436" y="2509129"/>
            <a:ext cx="14732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Loss</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function:</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2D2EC66-4D1E-091D-9A56-72A97B17446E}"/>
                  </a:ext>
                </a:extLst>
              </p:cNvPr>
              <p:cNvSpPr txBox="1"/>
              <p:nvPr/>
            </p:nvSpPr>
            <p:spPr>
              <a:xfrm>
                <a:off x="9071048" y="5341845"/>
                <a:ext cx="2949262" cy="51264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𝛾</m:t>
                      </m:r>
                      <m:r>
                        <a:rPr kumimoji="1"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1"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sSup>
                            <m:sSupPr>
                              <m:ctrlP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𝑁</m:t>
                              </m:r>
                            </m:e>
                            <m:sup>
                              <m: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sSubSup>
                            <m:sSubSupPr>
                              <m:ctrlP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𝑁</m:t>
                              </m:r>
                            </m:e>
                            <m:sub>
                              <m: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𝑂</m:t>
                              </m:r>
                            </m:sub>
                            <m:sup>
                              <m: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bSup>
                        </m:num>
                        <m:den>
                          <m:sSubSup>
                            <m:sSubSupPr>
                              <m:ctrlP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𝑁</m:t>
                              </m:r>
                            </m:e>
                            <m:sub>
                              <m: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𝑂</m:t>
                              </m:r>
                            </m:sub>
                            <m:sup>
                              <m: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bSup>
                        </m:den>
                      </m:f>
                      <m:r>
                        <a:rPr kumimoji="1"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1"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nary>
                            <m:naryPr>
                              <m:chr m:val="∑"/>
                              <m:supHide m:val="on"/>
                              <m:ctrlPr>
                                <a:rPr kumimoji="1"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7"/>
                                </m:rP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1"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&lt;</m:t>
                              </m:r>
                              <m:sSub>
                                <m:sSubPr>
                                  <m:ctrlP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brk m:alnAt="7"/>
                                    </m:rP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𝑁</m:t>
                                  </m:r>
                                </m:e>
                                <m:sub>
                                  <m:r>
                                    <m:rPr>
                                      <m:brk m:alnAt="7"/>
                                    </m:rP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𝑂</m:t>
                                  </m:r>
                                </m:sub>
                              </m:sSub>
                            </m:sub>
                            <m:sup/>
                            <m:e>
                              <m:sSub>
                                <m:sSubPr>
                                  <m:ctrlPr>
                                    <a:rPr kumimoji="1"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m:t>
                                  </m:r>
                                </m:e>
                                <m:sub>
                                  <m:r>
                                    <a:rPr kumimoji="1"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𝑖𝑗</m:t>
                                  </m:r>
                                </m:sub>
                              </m:sSub>
                            </m:e>
                          </m:nary>
                        </m:num>
                        <m:den>
                          <m:nary>
                            <m:naryPr>
                              <m:chr m:val="∑"/>
                              <m:supHide m:val="on"/>
                              <m:ctrlP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m:rPr>
                                  <m:brk m:alnAt="7"/>
                                </m:rP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𝑗</m:t>
                              </m:r>
                              <m: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&lt;</m:t>
                              </m:r>
                              <m:r>
                                <a:rPr kumimoji="1"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sub>
                            <m:sup/>
                            <m:e>
                              <m:sSub>
                                <m:sSubPr>
                                  <m:ctrlP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m:t>
                                  </m:r>
                                </m:e>
                                <m:sub>
                                  <m: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𝑖𝑗</m:t>
                                  </m:r>
                                </m:sub>
                              </m:sSub>
                            </m:e>
                          </m:nary>
                          <m:r>
                            <a:rPr kumimoji="1"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chr m:val="∑"/>
                              <m:supHide m:val="on"/>
                              <m:ctrlP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m:rPr>
                                  <m:brk m:alnAt="7"/>
                                </m:rP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𝑗</m:t>
                              </m:r>
                              <m: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&lt;</m:t>
                              </m:r>
                              <m:sSub>
                                <m:sSubPr>
                                  <m:ctrlP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brk m:alnAt="7"/>
                                    </m:rP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𝑁</m:t>
                                  </m:r>
                                </m:e>
                                <m:sub>
                                  <m:r>
                                    <m:rPr>
                                      <m:brk m:alnAt="7"/>
                                    </m:rP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𝑂</m:t>
                                  </m:r>
                                </m:sub>
                              </m:sSub>
                            </m:sub>
                            <m:sup/>
                            <m:e>
                              <m:sSub>
                                <m:sSubPr>
                                  <m:ctrlP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1"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m:t>
                                  </m:r>
                                </m:e>
                                <m:sub>
                                  <m:r>
                                    <a:rPr kumimoji="1"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𝑖𝑗</m:t>
                                  </m:r>
                                </m:sub>
                              </m:sSub>
                            </m:e>
                          </m:nary>
                        </m:den>
                      </m:f>
                    </m:oMath>
                  </m:oMathPara>
                </a14:m>
                <a:endParaRPr kumimoji="1"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mc:Choice>
        <mc:Fallback xmlns="">
          <p:sp>
            <p:nvSpPr>
              <p:cNvPr id="15" name="文本框 14">
                <a:extLst>
                  <a:ext uri="{FF2B5EF4-FFF2-40B4-BE49-F238E27FC236}">
                    <a16:creationId xmlns:a16="http://schemas.microsoft.com/office/drawing/2014/main" id="{22D2EC66-4D1E-091D-9A56-72A97B17446E}"/>
                  </a:ext>
                </a:extLst>
              </p:cNvPr>
              <p:cNvSpPr txBox="1">
                <a:spLocks noRot="1" noChangeAspect="1" noMove="1" noResize="1" noEditPoints="1" noAdjustHandles="1" noChangeArrowheads="1" noChangeShapeType="1" noTextEdit="1"/>
              </p:cNvSpPr>
              <p:nvPr/>
            </p:nvSpPr>
            <p:spPr>
              <a:xfrm>
                <a:off x="9071048" y="5341845"/>
                <a:ext cx="2949262" cy="512641"/>
              </a:xfrm>
              <a:prstGeom prst="rect">
                <a:avLst/>
              </a:prstGeom>
              <a:blipFill>
                <a:blip r:embed="rId8"/>
                <a:stretch>
                  <a:fillRect t="-70732" b="-104878"/>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072A7093-3667-2AAF-05A6-2273548F004C}"/>
              </a:ext>
            </a:extLst>
          </p:cNvPr>
          <p:cNvSpPr txBox="1"/>
          <p:nvPr/>
        </p:nvSpPr>
        <p:spPr>
          <a:xfrm>
            <a:off x="9072436" y="4821318"/>
            <a:ext cx="14732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Scale</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factor:</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11" name="图片 10">
            <a:extLst>
              <a:ext uri="{FF2B5EF4-FFF2-40B4-BE49-F238E27FC236}">
                <a16:creationId xmlns:a16="http://schemas.microsoft.com/office/drawing/2014/main" id="{FB95A23E-6C98-2F1A-B70E-16A784212216}"/>
              </a:ext>
            </a:extLst>
          </p:cNvPr>
          <p:cNvPicPr>
            <a:picLocks noChangeAspect="1"/>
          </p:cNvPicPr>
          <p:nvPr/>
        </p:nvPicPr>
        <p:blipFill>
          <a:blip r:embed="rId9"/>
          <a:stretch>
            <a:fillRect/>
          </a:stretch>
        </p:blipFill>
        <p:spPr>
          <a:xfrm>
            <a:off x="11502886" y="6303184"/>
            <a:ext cx="465794" cy="465794"/>
          </a:xfrm>
          <a:prstGeom prst="rect">
            <a:avLst/>
          </a:prstGeom>
        </p:spPr>
      </p:pic>
      <p:pic>
        <p:nvPicPr>
          <p:cNvPr id="14" name="Picture 5" descr="Z:\e\建院\logo\uplogo copy.png">
            <a:extLst>
              <a:ext uri="{FF2B5EF4-FFF2-40B4-BE49-F238E27FC236}">
                <a16:creationId xmlns:a16="http://schemas.microsoft.com/office/drawing/2014/main" id="{5BBD27B8-6918-F2CF-4D68-4CEEDDCD9EE3}"/>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4166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Results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027E075-C2E4-249E-F256-FD2051E772AC}"/>
              </a:ext>
            </a:extLst>
          </p:cNvPr>
          <p:cNvSpPr txBox="1"/>
          <p:nvPr/>
        </p:nvSpPr>
        <p:spPr>
          <a:xfrm>
            <a:off x="574304" y="6328260"/>
            <a:ext cx="849242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https://</a:t>
            </a:r>
            <a:r>
              <a:rPr kumimoji="0" lang="en" altLang="zh-CN" sz="1400" b="0" i="0" u="none" strike="noStrike" kern="1200" cap="none" spc="0" normalizeH="0" baseline="0" noProof="0" dirty="0" err="1">
                <a:ln>
                  <a:noFill/>
                </a:ln>
                <a:solidFill>
                  <a:srgbClr val="333333"/>
                </a:solidFill>
                <a:effectLst/>
                <a:uLnTx/>
                <a:uFillTx/>
                <a:latin typeface="HelveticaNeue Regular"/>
                <a:ea typeface="宋体" panose="02010600030101010101" pitchFamily="2" charset="-122"/>
                <a:cs typeface="+mn-cs"/>
              </a:rPr>
              <a:t>arxiv.org</a:t>
            </a: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/pdf/2204.11852.pdf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4262AEE8-56BF-9288-1DB6-8792F5538DB1}"/>
              </a:ext>
            </a:extLst>
          </p:cNvPr>
          <p:cNvPicPr>
            <a:picLocks noChangeAspect="1"/>
          </p:cNvPicPr>
          <p:nvPr/>
        </p:nvPicPr>
        <p:blipFill>
          <a:blip r:embed="rId3"/>
          <a:stretch>
            <a:fillRect/>
          </a:stretch>
        </p:blipFill>
        <p:spPr>
          <a:xfrm>
            <a:off x="752350" y="2410118"/>
            <a:ext cx="10661280" cy="2386340"/>
          </a:xfrm>
          <a:prstGeom prst="rect">
            <a:avLst/>
          </a:prstGeom>
        </p:spPr>
      </p:pic>
      <p:pic>
        <p:nvPicPr>
          <p:cNvPr id="5" name="图片 4">
            <a:extLst>
              <a:ext uri="{FF2B5EF4-FFF2-40B4-BE49-F238E27FC236}">
                <a16:creationId xmlns:a16="http://schemas.microsoft.com/office/drawing/2014/main" id="{6FBCE964-1B26-393B-0A97-3967F3E8C8A4}"/>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EF448CB0-A641-2A78-6D80-C9F8AFCA520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1340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Results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027E075-C2E4-249E-F256-FD2051E772AC}"/>
              </a:ext>
            </a:extLst>
          </p:cNvPr>
          <p:cNvSpPr txBox="1"/>
          <p:nvPr/>
        </p:nvSpPr>
        <p:spPr>
          <a:xfrm>
            <a:off x="574304" y="6328260"/>
            <a:ext cx="849242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https://</a:t>
            </a:r>
            <a:r>
              <a:rPr kumimoji="0" lang="en" altLang="zh-CN" sz="1400" b="0" i="0" u="none" strike="noStrike" kern="1200" cap="none" spc="0" normalizeH="0" baseline="0" noProof="0" dirty="0" err="1">
                <a:ln>
                  <a:noFill/>
                </a:ln>
                <a:solidFill>
                  <a:srgbClr val="333333"/>
                </a:solidFill>
                <a:effectLst/>
                <a:uLnTx/>
                <a:uFillTx/>
                <a:latin typeface="HelveticaNeue Regular"/>
                <a:ea typeface="宋体" panose="02010600030101010101" pitchFamily="2" charset="-122"/>
                <a:cs typeface="+mn-cs"/>
              </a:rPr>
              <a:t>arxiv.org</a:t>
            </a: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/pdf/2204.11852.pdf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8BD40151-EA82-276A-A456-5E3A0A0303FC}"/>
              </a:ext>
            </a:extLst>
          </p:cNvPr>
          <p:cNvPicPr>
            <a:picLocks noChangeAspect="1"/>
          </p:cNvPicPr>
          <p:nvPr/>
        </p:nvPicPr>
        <p:blipFill>
          <a:blip r:embed="rId3"/>
          <a:stretch>
            <a:fillRect/>
          </a:stretch>
        </p:blipFill>
        <p:spPr>
          <a:xfrm>
            <a:off x="1025911" y="1434321"/>
            <a:ext cx="9444613" cy="4316662"/>
          </a:xfrm>
          <a:prstGeom prst="rect">
            <a:avLst/>
          </a:prstGeom>
        </p:spPr>
      </p:pic>
      <p:pic>
        <p:nvPicPr>
          <p:cNvPr id="5" name="图片 4">
            <a:extLst>
              <a:ext uri="{FF2B5EF4-FFF2-40B4-BE49-F238E27FC236}">
                <a16:creationId xmlns:a16="http://schemas.microsoft.com/office/drawing/2014/main" id="{7E4A370C-28DA-FC85-C5E5-D4A6EA541179}"/>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46B4B189-9806-6A60-ABCC-0F1C9B7B56E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64794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Results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027E075-C2E4-249E-F256-FD2051E772AC}"/>
              </a:ext>
            </a:extLst>
          </p:cNvPr>
          <p:cNvSpPr txBox="1"/>
          <p:nvPr/>
        </p:nvSpPr>
        <p:spPr>
          <a:xfrm>
            <a:off x="574304" y="6328260"/>
            <a:ext cx="849242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https://</a:t>
            </a:r>
            <a:r>
              <a:rPr kumimoji="0" lang="en" altLang="zh-CN" sz="1400" b="0" i="0" u="none" strike="noStrike" kern="1200" cap="none" spc="0" normalizeH="0" baseline="0" noProof="0" dirty="0" err="1">
                <a:ln>
                  <a:noFill/>
                </a:ln>
                <a:solidFill>
                  <a:srgbClr val="333333"/>
                </a:solidFill>
                <a:effectLst/>
                <a:uLnTx/>
                <a:uFillTx/>
                <a:latin typeface="HelveticaNeue Regular"/>
                <a:ea typeface="宋体" panose="02010600030101010101" pitchFamily="2" charset="-122"/>
                <a:cs typeface="+mn-cs"/>
              </a:rPr>
              <a:t>arxiv.org</a:t>
            </a: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/pdf/2204.11852.pdf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13D853DD-89D9-6462-DF6B-8074CA34C86B}"/>
              </a:ext>
            </a:extLst>
          </p:cNvPr>
          <p:cNvPicPr>
            <a:picLocks noChangeAspect="1"/>
          </p:cNvPicPr>
          <p:nvPr/>
        </p:nvPicPr>
        <p:blipFill>
          <a:blip r:embed="rId3"/>
          <a:stretch>
            <a:fillRect/>
          </a:stretch>
        </p:blipFill>
        <p:spPr>
          <a:xfrm>
            <a:off x="1139154" y="1493054"/>
            <a:ext cx="9035155" cy="4196751"/>
          </a:xfrm>
          <a:prstGeom prst="rect">
            <a:avLst/>
          </a:prstGeom>
        </p:spPr>
      </p:pic>
      <p:pic>
        <p:nvPicPr>
          <p:cNvPr id="5" name="图片 4">
            <a:extLst>
              <a:ext uri="{FF2B5EF4-FFF2-40B4-BE49-F238E27FC236}">
                <a16:creationId xmlns:a16="http://schemas.microsoft.com/office/drawing/2014/main" id="{735C4113-2679-EB0E-7B27-9C5B26C1D4AD}"/>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A72D3313-843D-B885-AE25-77702BC123E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94126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Results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027E075-C2E4-249E-F256-FD2051E772AC}"/>
              </a:ext>
            </a:extLst>
          </p:cNvPr>
          <p:cNvSpPr txBox="1"/>
          <p:nvPr/>
        </p:nvSpPr>
        <p:spPr>
          <a:xfrm>
            <a:off x="574304" y="6328260"/>
            <a:ext cx="849242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https://</a:t>
            </a:r>
            <a:r>
              <a:rPr kumimoji="0" lang="en" altLang="zh-CN" sz="1400" b="0" i="0" u="none" strike="noStrike" kern="1200" cap="none" spc="0" normalizeH="0" baseline="0" noProof="0" dirty="0" err="1">
                <a:ln>
                  <a:noFill/>
                </a:ln>
                <a:solidFill>
                  <a:srgbClr val="333333"/>
                </a:solidFill>
                <a:effectLst/>
                <a:uLnTx/>
                <a:uFillTx/>
                <a:latin typeface="HelveticaNeue Regular"/>
                <a:ea typeface="宋体" panose="02010600030101010101" pitchFamily="2" charset="-122"/>
                <a:cs typeface="+mn-cs"/>
              </a:rPr>
              <a:t>arxiv.org</a:t>
            </a: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/pdf/2204.11852.pdf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A73860C5-91D8-87FF-A799-12DEB2EF082F}"/>
              </a:ext>
            </a:extLst>
          </p:cNvPr>
          <p:cNvPicPr>
            <a:picLocks noChangeAspect="1"/>
          </p:cNvPicPr>
          <p:nvPr/>
        </p:nvPicPr>
        <p:blipFill>
          <a:blip r:embed="rId3"/>
          <a:stretch>
            <a:fillRect/>
          </a:stretch>
        </p:blipFill>
        <p:spPr>
          <a:xfrm>
            <a:off x="635619" y="1159083"/>
            <a:ext cx="7831518" cy="4642876"/>
          </a:xfrm>
          <a:prstGeom prst="rect">
            <a:avLst/>
          </a:prstGeom>
        </p:spPr>
      </p:pic>
      <p:sp>
        <p:nvSpPr>
          <p:cNvPr id="10" name="文本框 9">
            <a:extLst>
              <a:ext uri="{FF2B5EF4-FFF2-40B4-BE49-F238E27FC236}">
                <a16:creationId xmlns:a16="http://schemas.microsoft.com/office/drawing/2014/main" id="{9E75B8F9-A17A-A7E6-D2EB-218EAA6F90B6}"/>
              </a:ext>
            </a:extLst>
          </p:cNvPr>
          <p:cNvSpPr txBox="1"/>
          <p:nvPr/>
        </p:nvSpPr>
        <p:spPr>
          <a:xfrm>
            <a:off x="8472046" y="1203654"/>
            <a:ext cx="3406371" cy="452431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None: We set scaling factor as 1, which means there is no scaling operation.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Specified: We set scaling factor as a specific value(0.001 here).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Static: In this way, we use the decoded probability matrix at the first time in the training process, and calculate the scaling factor by Eq.6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Estimated: In this way, we replace the decoded probability matrix with a uniform random matrix, and then use Eq.6 to calculate the scaling factor.</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5" name="图片 4">
            <a:extLst>
              <a:ext uri="{FF2B5EF4-FFF2-40B4-BE49-F238E27FC236}">
                <a16:creationId xmlns:a16="http://schemas.microsoft.com/office/drawing/2014/main" id="{DFB331D6-5AC3-68E1-C2E3-7525F071509D}"/>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65F34DCA-7B99-450E-6426-324CD3BEADD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88958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Results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027E075-C2E4-249E-F256-FD2051E772AC}"/>
              </a:ext>
            </a:extLst>
          </p:cNvPr>
          <p:cNvSpPr txBox="1"/>
          <p:nvPr/>
        </p:nvSpPr>
        <p:spPr>
          <a:xfrm>
            <a:off x="574304" y="6328260"/>
            <a:ext cx="849242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https://</a:t>
            </a:r>
            <a:r>
              <a:rPr kumimoji="0" lang="en" altLang="zh-CN" sz="1400" b="0" i="0" u="none" strike="noStrike" kern="1200" cap="none" spc="0" normalizeH="0" baseline="0" noProof="0" dirty="0" err="1">
                <a:ln>
                  <a:noFill/>
                </a:ln>
                <a:solidFill>
                  <a:srgbClr val="333333"/>
                </a:solidFill>
                <a:effectLst/>
                <a:uLnTx/>
                <a:uFillTx/>
                <a:latin typeface="HelveticaNeue Regular"/>
                <a:ea typeface="宋体" panose="02010600030101010101" pitchFamily="2" charset="-122"/>
                <a:cs typeface="+mn-cs"/>
              </a:rPr>
              <a:t>arxiv.org</a:t>
            </a: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/pdf/2204.11852.pdf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9E75B8F9-A17A-A7E6-D2EB-218EAA6F90B6}"/>
              </a:ext>
            </a:extLst>
          </p:cNvPr>
          <p:cNvSpPr txBox="1"/>
          <p:nvPr/>
        </p:nvSpPr>
        <p:spPr>
          <a:xfrm>
            <a:off x="7675808" y="2626393"/>
            <a:ext cx="4206493"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Graph Convolutional Network(GCN</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endParaRPr kumimoji="0" lang="e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Graph Attention Network(GAT)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Topology Adaptive Graph Convolutional Network(TAG)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Simplifying Graph Convolutional Networks(SGC)</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4" name="图片 3">
            <a:extLst>
              <a:ext uri="{FF2B5EF4-FFF2-40B4-BE49-F238E27FC236}">
                <a16:creationId xmlns:a16="http://schemas.microsoft.com/office/drawing/2014/main" id="{005BA320-B2F6-02B8-6466-2C4F205DE99D}"/>
              </a:ext>
            </a:extLst>
          </p:cNvPr>
          <p:cNvPicPr>
            <a:picLocks noChangeAspect="1"/>
          </p:cNvPicPr>
          <p:nvPr/>
        </p:nvPicPr>
        <p:blipFill>
          <a:blip r:embed="rId3"/>
          <a:stretch>
            <a:fillRect/>
          </a:stretch>
        </p:blipFill>
        <p:spPr>
          <a:xfrm>
            <a:off x="635619" y="1336862"/>
            <a:ext cx="7040189" cy="4610389"/>
          </a:xfrm>
          <a:prstGeom prst="rect">
            <a:avLst/>
          </a:prstGeom>
        </p:spPr>
      </p:pic>
      <p:pic>
        <p:nvPicPr>
          <p:cNvPr id="5" name="图片 4">
            <a:extLst>
              <a:ext uri="{FF2B5EF4-FFF2-40B4-BE49-F238E27FC236}">
                <a16:creationId xmlns:a16="http://schemas.microsoft.com/office/drawing/2014/main" id="{D5A0A25E-E841-FB3B-E28B-BBFF07723F3A}"/>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328A0D1E-08EE-191C-9F74-01F90C1BC9C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36661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Graph</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Isomorphism</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Network</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8466665"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05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https://</a:t>
            </a:r>
            <a:r>
              <a:rPr kumimoji="0" lang="en" altLang="zh-CN" sz="1050" b="0" i="0" u="none" strike="noStrike" kern="1200" cap="none" spc="0" normalizeH="0" baseline="0" noProof="0" dirty="0" err="1">
                <a:ln>
                  <a:noFill/>
                </a:ln>
                <a:solidFill>
                  <a:srgbClr val="333333"/>
                </a:solidFill>
                <a:effectLst/>
                <a:uLnTx/>
                <a:uFillTx/>
                <a:latin typeface="HelveticaNeue Regular"/>
                <a:ea typeface="宋体" panose="02010600030101010101" pitchFamily="2" charset="-122"/>
                <a:cs typeface="+mn-cs"/>
              </a:rPr>
              <a:t>arxiv.org</a:t>
            </a:r>
            <a:r>
              <a:rPr kumimoji="0" lang="en" altLang="zh-CN" sz="105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/abs/1810.00826</a:t>
            </a:r>
            <a:endPar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6" name="图片 5">
            <a:extLst>
              <a:ext uri="{FF2B5EF4-FFF2-40B4-BE49-F238E27FC236}">
                <a16:creationId xmlns:a16="http://schemas.microsoft.com/office/drawing/2014/main" id="{D94E1168-696A-E4B6-15E6-B9F71371E68A}"/>
              </a:ext>
            </a:extLst>
          </p:cNvPr>
          <p:cNvPicPr>
            <a:picLocks noChangeAspect="1"/>
          </p:cNvPicPr>
          <p:nvPr/>
        </p:nvPicPr>
        <p:blipFill>
          <a:blip r:embed="rId3"/>
          <a:stretch>
            <a:fillRect/>
          </a:stretch>
        </p:blipFill>
        <p:spPr>
          <a:xfrm>
            <a:off x="1158582" y="1307063"/>
            <a:ext cx="4597698" cy="4571045"/>
          </a:xfrm>
          <a:prstGeom prst="rect">
            <a:avLst/>
          </a:prstGeom>
        </p:spPr>
      </p:pic>
      <p:pic>
        <p:nvPicPr>
          <p:cNvPr id="9" name="图片 8">
            <a:extLst>
              <a:ext uri="{FF2B5EF4-FFF2-40B4-BE49-F238E27FC236}">
                <a16:creationId xmlns:a16="http://schemas.microsoft.com/office/drawing/2014/main" id="{EF96BE77-F972-506B-7843-C33E7AA28CE0}"/>
              </a:ext>
            </a:extLst>
          </p:cNvPr>
          <p:cNvPicPr>
            <a:picLocks noChangeAspect="1"/>
          </p:cNvPicPr>
          <p:nvPr/>
        </p:nvPicPr>
        <p:blipFill>
          <a:blip r:embed="rId4"/>
          <a:stretch>
            <a:fillRect/>
          </a:stretch>
        </p:blipFill>
        <p:spPr>
          <a:xfrm>
            <a:off x="5888104" y="1270367"/>
            <a:ext cx="3795656" cy="2445792"/>
          </a:xfrm>
          <a:prstGeom prst="rect">
            <a:avLst/>
          </a:prstGeom>
        </p:spPr>
      </p:pic>
      <p:pic>
        <p:nvPicPr>
          <p:cNvPr id="10" name="图片 9">
            <a:extLst>
              <a:ext uri="{FF2B5EF4-FFF2-40B4-BE49-F238E27FC236}">
                <a16:creationId xmlns:a16="http://schemas.microsoft.com/office/drawing/2014/main" id="{7E633775-41A3-B105-70D6-D49C1DC1567A}"/>
              </a:ext>
            </a:extLst>
          </p:cNvPr>
          <p:cNvPicPr>
            <a:picLocks noChangeAspect="1"/>
          </p:cNvPicPr>
          <p:nvPr/>
        </p:nvPicPr>
        <p:blipFill>
          <a:blip r:embed="rId5"/>
          <a:stretch>
            <a:fillRect/>
          </a:stretch>
        </p:blipFill>
        <p:spPr>
          <a:xfrm>
            <a:off x="8804296" y="3592585"/>
            <a:ext cx="3070026" cy="2449658"/>
          </a:xfrm>
          <a:prstGeom prst="rect">
            <a:avLst/>
          </a:prstGeom>
        </p:spPr>
      </p:pic>
      <p:pic>
        <p:nvPicPr>
          <p:cNvPr id="3" name="图片 2">
            <a:extLst>
              <a:ext uri="{FF2B5EF4-FFF2-40B4-BE49-F238E27FC236}">
                <a16:creationId xmlns:a16="http://schemas.microsoft.com/office/drawing/2014/main" id="{346E3497-34BE-5EB0-0709-8DCFF3A7839F}"/>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64C6BEB0-705A-4298-11AF-FBEF024E5FA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34160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WL(</a:t>
            </a:r>
            <a:r>
              <a:rPr kumimoji="0" lang="en-US" altLang="zh-CN" sz="3600" b="0" i="0" u="none" strike="noStrike" kern="120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mn-cs"/>
              </a:rPr>
              <a:t>Weisfeler</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-Lehmann)-test</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29D5A57-10D7-35DF-C0EB-C3511EA2C542}"/>
              </a:ext>
            </a:extLst>
          </p:cNvPr>
          <p:cNvSpPr txBox="1"/>
          <p:nvPr/>
        </p:nvSpPr>
        <p:spPr>
          <a:xfrm>
            <a:off x="1153822" y="6328259"/>
            <a:ext cx="788714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05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https://</a:t>
            </a:r>
            <a:r>
              <a:rPr kumimoji="0" lang="en" altLang="zh-CN" sz="1050" b="0" i="0" u="none" strike="noStrike" kern="1200" cap="none" spc="0" normalizeH="0" baseline="0" noProof="0" dirty="0" err="1">
                <a:ln>
                  <a:noFill/>
                </a:ln>
                <a:solidFill>
                  <a:srgbClr val="333333"/>
                </a:solidFill>
                <a:effectLst/>
                <a:uLnTx/>
                <a:uFillTx/>
                <a:latin typeface="HelveticaNeue Regular"/>
                <a:ea typeface="宋体" panose="02010600030101010101" pitchFamily="2" charset="-122"/>
                <a:cs typeface="+mn-cs"/>
              </a:rPr>
              <a:t>arxiv.org</a:t>
            </a:r>
            <a:r>
              <a:rPr kumimoji="0" lang="en" altLang="zh-CN" sz="105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/abs/1810.00826</a:t>
            </a:r>
            <a:endPar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85542A83-B494-C4FF-1B3D-31385672DD5A}"/>
              </a:ext>
            </a:extLst>
          </p:cNvPr>
          <p:cNvPicPr>
            <a:picLocks noChangeAspect="1"/>
          </p:cNvPicPr>
          <p:nvPr/>
        </p:nvPicPr>
        <p:blipFill>
          <a:blip r:embed="rId3"/>
          <a:stretch>
            <a:fillRect/>
          </a:stretch>
        </p:blipFill>
        <p:spPr>
          <a:xfrm>
            <a:off x="1153822" y="1440354"/>
            <a:ext cx="8620292" cy="3696687"/>
          </a:xfrm>
          <a:prstGeom prst="rect">
            <a:avLst/>
          </a:prstGeom>
        </p:spPr>
      </p:pic>
      <p:pic>
        <p:nvPicPr>
          <p:cNvPr id="4" name="图片 3">
            <a:extLst>
              <a:ext uri="{FF2B5EF4-FFF2-40B4-BE49-F238E27FC236}">
                <a16:creationId xmlns:a16="http://schemas.microsoft.com/office/drawing/2014/main" id="{579D513B-9453-841E-0192-0CAEA13D1EE7}"/>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90A8ABA7-696E-1C1F-78FE-436056ED2ABA}"/>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31444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WL-test</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29D5A57-10D7-35DF-C0EB-C3511EA2C542}"/>
              </a:ext>
            </a:extLst>
          </p:cNvPr>
          <p:cNvSpPr txBox="1"/>
          <p:nvPr/>
        </p:nvSpPr>
        <p:spPr>
          <a:xfrm>
            <a:off x="1153822" y="6328259"/>
            <a:ext cx="788714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05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https://</a:t>
            </a:r>
            <a:r>
              <a:rPr kumimoji="0" lang="en" altLang="zh-CN" sz="1050" b="0" i="0" u="none" strike="noStrike" kern="1200" cap="none" spc="0" normalizeH="0" baseline="0" noProof="0" dirty="0" err="1">
                <a:ln>
                  <a:noFill/>
                </a:ln>
                <a:solidFill>
                  <a:srgbClr val="333333"/>
                </a:solidFill>
                <a:effectLst/>
                <a:uLnTx/>
                <a:uFillTx/>
                <a:latin typeface="HelveticaNeue Regular"/>
                <a:ea typeface="宋体" panose="02010600030101010101" pitchFamily="2" charset="-122"/>
                <a:cs typeface="+mn-cs"/>
              </a:rPr>
              <a:t>arxiv.org</a:t>
            </a:r>
            <a:r>
              <a:rPr kumimoji="0" lang="en" altLang="zh-CN" sz="105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/abs/1810.00826</a:t>
            </a:r>
            <a:endPar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F07D97EC-46A0-B28F-AFF3-0D131AF59A91}"/>
              </a:ext>
            </a:extLst>
          </p:cNvPr>
          <p:cNvPicPr>
            <a:picLocks noChangeAspect="1"/>
          </p:cNvPicPr>
          <p:nvPr/>
        </p:nvPicPr>
        <p:blipFill>
          <a:blip r:embed="rId3"/>
          <a:stretch>
            <a:fillRect/>
          </a:stretch>
        </p:blipFill>
        <p:spPr>
          <a:xfrm>
            <a:off x="1153821" y="1646229"/>
            <a:ext cx="9355339" cy="3775252"/>
          </a:xfrm>
          <a:prstGeom prst="rect">
            <a:avLst/>
          </a:prstGeom>
        </p:spPr>
      </p:pic>
      <p:sp>
        <p:nvSpPr>
          <p:cNvPr id="3" name="文本框 2">
            <a:extLst>
              <a:ext uri="{FF2B5EF4-FFF2-40B4-BE49-F238E27FC236}">
                <a16:creationId xmlns:a16="http://schemas.microsoft.com/office/drawing/2014/main" id="{61C915EF-5DA9-FBA3-666C-E410E875CDD8}"/>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A73F78D9-1964-37B8-9E05-33A408D9C2DE}"/>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16E899A0-B0BF-F218-458D-720D0FA8A02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37579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Graph</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Isomorphism</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Network</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8466665"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05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https://</a:t>
            </a:r>
            <a:r>
              <a:rPr kumimoji="0" lang="en" altLang="zh-CN" sz="1050" b="0" i="0" u="none" strike="noStrike" kern="1200" cap="none" spc="0" normalizeH="0" baseline="0" noProof="0" dirty="0" err="1">
                <a:ln>
                  <a:noFill/>
                </a:ln>
                <a:solidFill>
                  <a:srgbClr val="333333"/>
                </a:solidFill>
                <a:effectLst/>
                <a:uLnTx/>
                <a:uFillTx/>
                <a:latin typeface="HelveticaNeue Regular"/>
                <a:ea typeface="宋体" panose="02010600030101010101" pitchFamily="2" charset="-122"/>
                <a:cs typeface="+mn-cs"/>
              </a:rPr>
              <a:t>arxiv.org</a:t>
            </a:r>
            <a:r>
              <a:rPr kumimoji="0" lang="en" altLang="zh-CN" sz="105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/abs/1810.00826</a:t>
            </a:r>
            <a:endPar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D9A02FE6-51D4-7D0A-A908-2E73EC9D2A72}"/>
              </a:ext>
            </a:extLst>
          </p:cNvPr>
          <p:cNvPicPr>
            <a:picLocks noChangeAspect="1"/>
          </p:cNvPicPr>
          <p:nvPr/>
        </p:nvPicPr>
        <p:blipFill>
          <a:blip r:embed="rId3"/>
          <a:stretch>
            <a:fillRect/>
          </a:stretch>
        </p:blipFill>
        <p:spPr>
          <a:xfrm>
            <a:off x="6189730" y="3675778"/>
            <a:ext cx="4165600" cy="546100"/>
          </a:xfrm>
          <a:prstGeom prst="rect">
            <a:avLst/>
          </a:prstGeom>
        </p:spPr>
      </p:pic>
      <p:pic>
        <p:nvPicPr>
          <p:cNvPr id="4" name="图片 3">
            <a:extLst>
              <a:ext uri="{FF2B5EF4-FFF2-40B4-BE49-F238E27FC236}">
                <a16:creationId xmlns:a16="http://schemas.microsoft.com/office/drawing/2014/main" id="{75CE873F-E154-4367-4153-A653F05F1A04}"/>
              </a:ext>
            </a:extLst>
          </p:cNvPr>
          <p:cNvPicPr>
            <a:picLocks noChangeAspect="1"/>
          </p:cNvPicPr>
          <p:nvPr/>
        </p:nvPicPr>
        <p:blipFill>
          <a:blip r:embed="rId4"/>
          <a:stretch>
            <a:fillRect/>
          </a:stretch>
        </p:blipFill>
        <p:spPr>
          <a:xfrm>
            <a:off x="5023834" y="1123078"/>
            <a:ext cx="6858000" cy="2552700"/>
          </a:xfrm>
          <a:prstGeom prst="rect">
            <a:avLst/>
          </a:prstGeom>
        </p:spPr>
      </p:pic>
      <p:pic>
        <p:nvPicPr>
          <p:cNvPr id="5" name="图片 4">
            <a:extLst>
              <a:ext uri="{FF2B5EF4-FFF2-40B4-BE49-F238E27FC236}">
                <a16:creationId xmlns:a16="http://schemas.microsoft.com/office/drawing/2014/main" id="{E85D01BA-E256-F2DF-3C42-AF2CFE3D2199}"/>
              </a:ext>
            </a:extLst>
          </p:cNvPr>
          <p:cNvPicPr>
            <a:picLocks noChangeAspect="1"/>
          </p:cNvPicPr>
          <p:nvPr/>
        </p:nvPicPr>
        <p:blipFill>
          <a:blip r:embed="rId5"/>
          <a:stretch>
            <a:fillRect/>
          </a:stretch>
        </p:blipFill>
        <p:spPr>
          <a:xfrm>
            <a:off x="5364230" y="4366272"/>
            <a:ext cx="5816600" cy="1663700"/>
          </a:xfrm>
          <a:prstGeom prst="rect">
            <a:avLst/>
          </a:prstGeom>
        </p:spPr>
      </p:pic>
      <p:pic>
        <p:nvPicPr>
          <p:cNvPr id="6" name="图片 5">
            <a:extLst>
              <a:ext uri="{FF2B5EF4-FFF2-40B4-BE49-F238E27FC236}">
                <a16:creationId xmlns:a16="http://schemas.microsoft.com/office/drawing/2014/main" id="{D94E1168-696A-E4B6-15E6-B9F71371E68A}"/>
              </a:ext>
            </a:extLst>
          </p:cNvPr>
          <p:cNvPicPr>
            <a:picLocks noChangeAspect="1"/>
          </p:cNvPicPr>
          <p:nvPr/>
        </p:nvPicPr>
        <p:blipFill>
          <a:blip r:embed="rId6"/>
          <a:stretch>
            <a:fillRect/>
          </a:stretch>
        </p:blipFill>
        <p:spPr>
          <a:xfrm>
            <a:off x="426136" y="1445990"/>
            <a:ext cx="4597698" cy="4571045"/>
          </a:xfrm>
          <a:prstGeom prst="rect">
            <a:avLst/>
          </a:prstGeom>
        </p:spPr>
      </p:pic>
      <p:pic>
        <p:nvPicPr>
          <p:cNvPr id="9" name="图片 8">
            <a:extLst>
              <a:ext uri="{FF2B5EF4-FFF2-40B4-BE49-F238E27FC236}">
                <a16:creationId xmlns:a16="http://schemas.microsoft.com/office/drawing/2014/main" id="{53FD6962-E5AE-F733-D519-AE984D457302}"/>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10" name="Picture 5" descr="Z:\e\建院\logo\uplogo copy.png">
            <a:extLst>
              <a:ext uri="{FF2B5EF4-FFF2-40B4-BE49-F238E27FC236}">
                <a16:creationId xmlns:a16="http://schemas.microsoft.com/office/drawing/2014/main" id="{55A578CC-4723-3CC7-1CF1-74B19FDCF89B}"/>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7919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Deep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Walk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532092B8-CD80-B357-6E73-BB4B4A998F66}"/>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hlinkClick r:id="rId3"/>
              </a:rPr>
              <a:t>https://arxiv.org/pdf/1403.6652.pdf</a:t>
            </a:r>
            <a:endParaRPr lang="zh-CN" altLang="en-US"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5E56497-2ECB-8B03-5895-B3EC5199495C}"/>
              </a:ext>
            </a:extLst>
          </p:cNvPr>
          <p:cNvPicPr>
            <a:picLocks noChangeAspect="1"/>
          </p:cNvPicPr>
          <p:nvPr/>
        </p:nvPicPr>
        <p:blipFill>
          <a:blip r:embed="rId4"/>
          <a:stretch>
            <a:fillRect/>
          </a:stretch>
        </p:blipFill>
        <p:spPr>
          <a:xfrm>
            <a:off x="635619" y="1595819"/>
            <a:ext cx="5969511" cy="4280924"/>
          </a:xfrm>
          <a:prstGeom prst="rect">
            <a:avLst/>
          </a:prstGeom>
        </p:spPr>
      </p:pic>
      <p:pic>
        <p:nvPicPr>
          <p:cNvPr id="6" name="图片 5">
            <a:extLst>
              <a:ext uri="{FF2B5EF4-FFF2-40B4-BE49-F238E27FC236}">
                <a16:creationId xmlns:a16="http://schemas.microsoft.com/office/drawing/2014/main" id="{2FBA86E6-560C-9B7B-30CB-8BD2704850E8}"/>
              </a:ext>
            </a:extLst>
          </p:cNvPr>
          <p:cNvPicPr>
            <a:picLocks noChangeAspect="1"/>
          </p:cNvPicPr>
          <p:nvPr/>
        </p:nvPicPr>
        <p:blipFill>
          <a:blip r:embed="rId5"/>
          <a:stretch>
            <a:fillRect/>
          </a:stretch>
        </p:blipFill>
        <p:spPr>
          <a:xfrm>
            <a:off x="6473913" y="2610639"/>
            <a:ext cx="5686267" cy="1965623"/>
          </a:xfrm>
          <a:prstGeom prst="rect">
            <a:avLst/>
          </a:prstGeom>
        </p:spPr>
      </p:pic>
      <p:pic>
        <p:nvPicPr>
          <p:cNvPr id="3" name="图片 2">
            <a:extLst>
              <a:ext uri="{FF2B5EF4-FFF2-40B4-BE49-F238E27FC236}">
                <a16:creationId xmlns:a16="http://schemas.microsoft.com/office/drawing/2014/main" id="{5394AFA2-57C6-52A5-6C32-0B2E4B1D86E2}"/>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29385EAC-A0CD-EF6F-4815-7678BDA4324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47694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G-GCN</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8466665"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05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https://</a:t>
            </a:r>
            <a:r>
              <a:rPr kumimoji="0" lang="en" altLang="zh-CN" sz="1050" b="0" i="0" u="none" strike="noStrike" kern="1200" cap="none" spc="0" normalizeH="0" baseline="0" noProof="0" dirty="0" err="1">
                <a:ln>
                  <a:noFill/>
                </a:ln>
                <a:solidFill>
                  <a:srgbClr val="333333"/>
                </a:solidFill>
                <a:effectLst/>
                <a:uLnTx/>
                <a:uFillTx/>
                <a:latin typeface="HelveticaNeue Regular"/>
                <a:ea typeface="宋体" panose="02010600030101010101" pitchFamily="2" charset="-122"/>
                <a:cs typeface="+mn-cs"/>
              </a:rPr>
              <a:t>arxiv.org</a:t>
            </a:r>
            <a:r>
              <a:rPr kumimoji="0" lang="en" altLang="zh-CN" sz="105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/pdf/1903.02640.pdf</a:t>
            </a:r>
            <a:endPar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97BE5DC4-33A3-AD9A-EE95-17EA7CD9CC92}"/>
              </a:ext>
            </a:extLst>
          </p:cNvPr>
          <p:cNvPicPr>
            <a:picLocks noChangeAspect="1"/>
          </p:cNvPicPr>
          <p:nvPr/>
        </p:nvPicPr>
        <p:blipFill>
          <a:blip r:embed="rId3"/>
          <a:stretch>
            <a:fillRect/>
          </a:stretch>
        </p:blipFill>
        <p:spPr>
          <a:xfrm>
            <a:off x="2507114" y="1257121"/>
            <a:ext cx="6443703" cy="4634944"/>
          </a:xfrm>
          <a:prstGeom prst="rect">
            <a:avLst/>
          </a:prstGeom>
        </p:spPr>
      </p:pic>
      <p:pic>
        <p:nvPicPr>
          <p:cNvPr id="4" name="图片 3">
            <a:extLst>
              <a:ext uri="{FF2B5EF4-FFF2-40B4-BE49-F238E27FC236}">
                <a16:creationId xmlns:a16="http://schemas.microsoft.com/office/drawing/2014/main" id="{8C06414C-C611-E337-A3B3-18C787B40CD5}"/>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D1185F04-F52C-8BC2-745F-6E3BC035EBB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77259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G-GCN</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846666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https://</a:t>
            </a:r>
            <a:r>
              <a:rPr kumimoji="0" lang="en" altLang="zh-CN" sz="1400" b="0" i="0" u="none" strike="noStrike" kern="1200" cap="none" spc="0" normalizeH="0" baseline="0" noProof="0" dirty="0" err="1">
                <a:ln>
                  <a:noFill/>
                </a:ln>
                <a:solidFill>
                  <a:srgbClr val="333333"/>
                </a:solidFill>
                <a:effectLst/>
                <a:uLnTx/>
                <a:uFillTx/>
                <a:latin typeface="HelveticaNeue Regular"/>
                <a:ea typeface="宋体" panose="02010600030101010101" pitchFamily="2" charset="-122"/>
                <a:cs typeface="+mn-cs"/>
              </a:rPr>
              <a:t>arxiv.org</a:t>
            </a: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/pdf/1903.02640.pdf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9C451910-7141-BFFA-4CA1-1D615DE93F94}"/>
              </a:ext>
            </a:extLst>
          </p:cNvPr>
          <p:cNvPicPr>
            <a:picLocks noChangeAspect="1"/>
          </p:cNvPicPr>
          <p:nvPr/>
        </p:nvPicPr>
        <p:blipFill>
          <a:blip r:embed="rId3"/>
          <a:stretch>
            <a:fillRect/>
          </a:stretch>
        </p:blipFill>
        <p:spPr>
          <a:xfrm>
            <a:off x="591959" y="1195116"/>
            <a:ext cx="10441459" cy="3346845"/>
          </a:xfrm>
          <a:prstGeom prst="rect">
            <a:avLst/>
          </a:prstGeom>
        </p:spPr>
      </p:pic>
      <p:pic>
        <p:nvPicPr>
          <p:cNvPr id="4" name="图片 3">
            <a:extLst>
              <a:ext uri="{FF2B5EF4-FFF2-40B4-BE49-F238E27FC236}">
                <a16:creationId xmlns:a16="http://schemas.microsoft.com/office/drawing/2014/main" id="{61FBF0F7-404F-59BE-95A9-B5B475F578F1}"/>
              </a:ext>
            </a:extLst>
          </p:cNvPr>
          <p:cNvPicPr>
            <a:picLocks noChangeAspect="1"/>
          </p:cNvPicPr>
          <p:nvPr/>
        </p:nvPicPr>
        <p:blipFill>
          <a:blip r:embed="rId4"/>
          <a:stretch>
            <a:fillRect/>
          </a:stretch>
        </p:blipFill>
        <p:spPr>
          <a:xfrm>
            <a:off x="7829436" y="4662088"/>
            <a:ext cx="4184456" cy="1187285"/>
          </a:xfrm>
          <a:prstGeom prst="rect">
            <a:avLst/>
          </a:prstGeom>
        </p:spPr>
      </p:pic>
      <p:pic>
        <p:nvPicPr>
          <p:cNvPr id="5" name="图片 4">
            <a:extLst>
              <a:ext uri="{FF2B5EF4-FFF2-40B4-BE49-F238E27FC236}">
                <a16:creationId xmlns:a16="http://schemas.microsoft.com/office/drawing/2014/main" id="{558088A8-2B8E-F3D0-1723-0C9AF3248BA6}"/>
              </a:ext>
            </a:extLst>
          </p:cNvPr>
          <p:cNvPicPr>
            <a:picLocks noChangeAspect="1"/>
          </p:cNvPicPr>
          <p:nvPr/>
        </p:nvPicPr>
        <p:blipFill>
          <a:blip r:embed="rId5"/>
          <a:stretch>
            <a:fillRect/>
          </a:stretch>
        </p:blipFill>
        <p:spPr>
          <a:xfrm>
            <a:off x="635619" y="4618089"/>
            <a:ext cx="3378200" cy="558800"/>
          </a:xfrm>
          <a:prstGeom prst="rect">
            <a:avLst/>
          </a:prstGeom>
        </p:spPr>
      </p:pic>
      <p:pic>
        <p:nvPicPr>
          <p:cNvPr id="6" name="图片 5">
            <a:extLst>
              <a:ext uri="{FF2B5EF4-FFF2-40B4-BE49-F238E27FC236}">
                <a16:creationId xmlns:a16="http://schemas.microsoft.com/office/drawing/2014/main" id="{2EA79EDF-CE80-E7BA-E72D-5E187047767F}"/>
              </a:ext>
            </a:extLst>
          </p:cNvPr>
          <p:cNvPicPr>
            <a:picLocks noChangeAspect="1"/>
          </p:cNvPicPr>
          <p:nvPr/>
        </p:nvPicPr>
        <p:blipFill>
          <a:blip r:embed="rId6"/>
          <a:stretch>
            <a:fillRect/>
          </a:stretch>
        </p:blipFill>
        <p:spPr>
          <a:xfrm>
            <a:off x="635618" y="5595381"/>
            <a:ext cx="3248330" cy="345567"/>
          </a:xfrm>
          <a:prstGeom prst="rect">
            <a:avLst/>
          </a:prstGeom>
        </p:spPr>
      </p:pic>
      <p:sp>
        <p:nvSpPr>
          <p:cNvPr id="9" name="文本框 8">
            <a:extLst>
              <a:ext uri="{FF2B5EF4-FFF2-40B4-BE49-F238E27FC236}">
                <a16:creationId xmlns:a16="http://schemas.microsoft.com/office/drawing/2014/main" id="{DC8AD50B-369E-A480-31F2-2ACD25AC9C9F}"/>
              </a:ext>
            </a:extLst>
          </p:cNvPr>
          <p:cNvSpPr txBox="1"/>
          <p:nvPr/>
        </p:nvSpPr>
        <p:spPr>
          <a:xfrm>
            <a:off x="599383" y="4283347"/>
            <a:ext cx="19022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Encoding:</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0" name="文本框 9">
            <a:extLst>
              <a:ext uri="{FF2B5EF4-FFF2-40B4-BE49-F238E27FC236}">
                <a16:creationId xmlns:a16="http://schemas.microsoft.com/office/drawing/2014/main" id="{AD6A1C3E-EC18-B08E-A9B6-B7CED137CB49}"/>
              </a:ext>
            </a:extLst>
          </p:cNvPr>
          <p:cNvSpPr txBox="1"/>
          <p:nvPr/>
        </p:nvSpPr>
        <p:spPr>
          <a:xfrm>
            <a:off x="586373" y="5297805"/>
            <a:ext cx="19022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Decoding:</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11" name="图片 10">
            <a:extLst>
              <a:ext uri="{FF2B5EF4-FFF2-40B4-BE49-F238E27FC236}">
                <a16:creationId xmlns:a16="http://schemas.microsoft.com/office/drawing/2014/main" id="{3D9B0FC0-6A49-F64B-41EF-FD2915715357}"/>
              </a:ext>
            </a:extLst>
          </p:cNvPr>
          <p:cNvPicPr>
            <a:picLocks noChangeAspect="1"/>
          </p:cNvPicPr>
          <p:nvPr/>
        </p:nvPicPr>
        <p:blipFill>
          <a:blip r:embed="rId7"/>
          <a:stretch>
            <a:fillRect/>
          </a:stretch>
        </p:blipFill>
        <p:spPr>
          <a:xfrm>
            <a:off x="4509862" y="5532211"/>
            <a:ext cx="2908300" cy="457200"/>
          </a:xfrm>
          <a:prstGeom prst="rect">
            <a:avLst/>
          </a:prstGeom>
        </p:spPr>
      </p:pic>
      <p:sp>
        <p:nvSpPr>
          <p:cNvPr id="12" name="文本框 11">
            <a:extLst>
              <a:ext uri="{FF2B5EF4-FFF2-40B4-BE49-F238E27FC236}">
                <a16:creationId xmlns:a16="http://schemas.microsoft.com/office/drawing/2014/main" id="{CD90B84D-034B-3601-155B-F1CCCEA5D5C0}"/>
              </a:ext>
            </a:extLst>
          </p:cNvPr>
          <p:cNvSpPr txBox="1"/>
          <p:nvPr/>
        </p:nvSpPr>
        <p:spPr>
          <a:xfrm>
            <a:off x="4419120" y="5041567"/>
            <a:ext cx="19022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Prior:</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3" name="文本框 12">
            <a:extLst>
              <a:ext uri="{FF2B5EF4-FFF2-40B4-BE49-F238E27FC236}">
                <a16:creationId xmlns:a16="http://schemas.microsoft.com/office/drawing/2014/main" id="{B5F57CF5-0C8C-39A6-C13B-4D5883CCA081}"/>
              </a:ext>
            </a:extLst>
          </p:cNvPr>
          <p:cNvSpPr txBox="1"/>
          <p:nvPr/>
        </p:nvSpPr>
        <p:spPr>
          <a:xfrm>
            <a:off x="7785776" y="4342680"/>
            <a:ext cx="19022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Loss:</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2" name="图片 1">
            <a:extLst>
              <a:ext uri="{FF2B5EF4-FFF2-40B4-BE49-F238E27FC236}">
                <a16:creationId xmlns:a16="http://schemas.microsoft.com/office/drawing/2014/main" id="{D9EFB1B8-AFF5-BC5E-CBD4-EF13E5C831DA}"/>
              </a:ext>
            </a:extLst>
          </p:cNvPr>
          <p:cNvPicPr>
            <a:picLocks noChangeAspect="1"/>
          </p:cNvPicPr>
          <p:nvPr/>
        </p:nvPicPr>
        <p:blipFill>
          <a:blip r:embed="rId8"/>
          <a:stretch>
            <a:fillRect/>
          </a:stretch>
        </p:blipFill>
        <p:spPr>
          <a:xfrm>
            <a:off x="4406225" y="4465090"/>
            <a:ext cx="2961354" cy="576477"/>
          </a:xfrm>
          <a:prstGeom prst="rect">
            <a:avLst/>
          </a:prstGeom>
        </p:spPr>
      </p:pic>
      <p:pic>
        <p:nvPicPr>
          <p:cNvPr id="15" name="图片 14">
            <a:extLst>
              <a:ext uri="{FF2B5EF4-FFF2-40B4-BE49-F238E27FC236}">
                <a16:creationId xmlns:a16="http://schemas.microsoft.com/office/drawing/2014/main" id="{61FFA460-8BE2-A5DB-D48A-5782E6373F5A}"/>
              </a:ext>
            </a:extLst>
          </p:cNvPr>
          <p:cNvPicPr>
            <a:picLocks noChangeAspect="1"/>
          </p:cNvPicPr>
          <p:nvPr/>
        </p:nvPicPr>
        <p:blipFill>
          <a:blip r:embed="rId9"/>
          <a:stretch>
            <a:fillRect/>
          </a:stretch>
        </p:blipFill>
        <p:spPr>
          <a:xfrm>
            <a:off x="11502886" y="6303184"/>
            <a:ext cx="465794" cy="465794"/>
          </a:xfrm>
          <a:prstGeom prst="rect">
            <a:avLst/>
          </a:prstGeom>
        </p:spPr>
      </p:pic>
      <p:pic>
        <p:nvPicPr>
          <p:cNvPr id="16" name="Picture 5" descr="Z:\e\建院\logo\uplogo copy.png">
            <a:extLst>
              <a:ext uri="{FF2B5EF4-FFF2-40B4-BE49-F238E27FC236}">
                <a16:creationId xmlns:a16="http://schemas.microsoft.com/office/drawing/2014/main" id="{2A9DE37C-AD4B-A1B4-DFCC-B290F05242C5}"/>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67176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Deep</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NC</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Method</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8466665"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05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C. Tran, W.-Y. Shin, A. Spitz and M. Gertz, "</a:t>
            </a:r>
            <a:r>
              <a:rPr kumimoji="0" lang="en" altLang="zh-CN" sz="1050" b="0" i="0" u="none" strike="noStrike" kern="1200" cap="none" spc="0" normalizeH="0" baseline="0" noProof="0" dirty="0" err="1">
                <a:ln>
                  <a:noFill/>
                </a:ln>
                <a:solidFill>
                  <a:srgbClr val="333333"/>
                </a:solidFill>
                <a:effectLst/>
                <a:uLnTx/>
                <a:uFillTx/>
                <a:latin typeface="HelveticaNeue Regular"/>
                <a:ea typeface="宋体" panose="02010600030101010101" pitchFamily="2" charset="-122"/>
                <a:cs typeface="+mn-cs"/>
              </a:rPr>
              <a:t>DeepNC</a:t>
            </a:r>
            <a:r>
              <a:rPr kumimoji="0" lang="en" altLang="zh-CN" sz="105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 Deep generative network completion", </a:t>
            </a:r>
            <a:r>
              <a:rPr kumimoji="0" lang="en" altLang="zh-CN" sz="1050" b="0" i="1"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IEEE Trans. Pattern Analysis Machine </a:t>
            </a:r>
            <a:r>
              <a:rPr kumimoji="0" lang="en" altLang="zh-CN" sz="1050" b="0" i="1" u="none" strike="noStrike" kern="1200" cap="none" spc="0" normalizeH="0" baseline="0" noProof="0" dirty="0" err="1">
                <a:ln>
                  <a:noFill/>
                </a:ln>
                <a:solidFill>
                  <a:srgbClr val="333333"/>
                </a:solidFill>
                <a:effectLst/>
                <a:uLnTx/>
                <a:uFillTx/>
                <a:latin typeface="HelveticaNeue Regular"/>
                <a:ea typeface="宋体" panose="02010600030101010101" pitchFamily="2" charset="-122"/>
                <a:cs typeface="+mn-cs"/>
              </a:rPr>
              <a:t>Intell</a:t>
            </a:r>
            <a:r>
              <a:rPr kumimoji="0" lang="en" altLang="zh-CN" sz="105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a:t>
            </a:r>
            <a:endPar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46B7A021-48A1-0B1E-8A36-1DA78393E67B}"/>
              </a:ext>
            </a:extLst>
          </p:cNvPr>
          <p:cNvPicPr>
            <a:picLocks noChangeAspect="1"/>
          </p:cNvPicPr>
          <p:nvPr/>
        </p:nvPicPr>
        <p:blipFill>
          <a:blip r:embed="rId3"/>
          <a:stretch>
            <a:fillRect/>
          </a:stretch>
        </p:blipFill>
        <p:spPr>
          <a:xfrm>
            <a:off x="1483830" y="1335317"/>
            <a:ext cx="8407145" cy="4633484"/>
          </a:xfrm>
          <a:prstGeom prst="rect">
            <a:avLst/>
          </a:prstGeom>
        </p:spPr>
      </p:pic>
      <p:pic>
        <p:nvPicPr>
          <p:cNvPr id="4" name="图片 3">
            <a:extLst>
              <a:ext uri="{FF2B5EF4-FFF2-40B4-BE49-F238E27FC236}">
                <a16:creationId xmlns:a16="http://schemas.microsoft.com/office/drawing/2014/main" id="{DF56FC2B-4535-366A-A0EB-FE7A2F576BBE}"/>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B8D612EC-03F0-E91C-18C1-C9D69F1FBEC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74485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Deep</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NC</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Method</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8466665"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05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C. Tran, W.-Y. Shin, A. Spitz and M. Gertz, "</a:t>
            </a:r>
            <a:r>
              <a:rPr kumimoji="0" lang="en" altLang="zh-CN" sz="1050" b="0" i="0" u="none" strike="noStrike" kern="1200" cap="none" spc="0" normalizeH="0" baseline="0" noProof="0" dirty="0" err="1">
                <a:ln>
                  <a:noFill/>
                </a:ln>
                <a:solidFill>
                  <a:srgbClr val="333333"/>
                </a:solidFill>
                <a:effectLst/>
                <a:uLnTx/>
                <a:uFillTx/>
                <a:latin typeface="HelveticaNeue Regular"/>
                <a:ea typeface="宋体" panose="02010600030101010101" pitchFamily="2" charset="-122"/>
                <a:cs typeface="+mn-cs"/>
              </a:rPr>
              <a:t>DeepNC</a:t>
            </a:r>
            <a:r>
              <a:rPr kumimoji="0" lang="en" altLang="zh-CN" sz="105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 Deep generative network completion", </a:t>
            </a:r>
            <a:r>
              <a:rPr kumimoji="0" lang="en" altLang="zh-CN" sz="1050" b="0" i="1"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IEEE Trans. Pattern Analysis Machine </a:t>
            </a:r>
            <a:r>
              <a:rPr kumimoji="0" lang="en" altLang="zh-CN" sz="1050" b="0" i="1" u="none" strike="noStrike" kern="1200" cap="none" spc="0" normalizeH="0" baseline="0" noProof="0" dirty="0" err="1">
                <a:ln>
                  <a:noFill/>
                </a:ln>
                <a:solidFill>
                  <a:srgbClr val="333333"/>
                </a:solidFill>
                <a:effectLst/>
                <a:uLnTx/>
                <a:uFillTx/>
                <a:latin typeface="HelveticaNeue Regular"/>
                <a:ea typeface="宋体" panose="02010600030101010101" pitchFamily="2" charset="-122"/>
                <a:cs typeface="+mn-cs"/>
              </a:rPr>
              <a:t>Intell</a:t>
            </a:r>
            <a:r>
              <a:rPr kumimoji="0" lang="en" altLang="zh-CN" sz="105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a:t>
            </a:r>
            <a:endPar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73FFC306-EE4C-4062-2113-C2F227738C02}"/>
              </a:ext>
            </a:extLst>
          </p:cNvPr>
          <p:cNvPicPr>
            <a:picLocks noChangeAspect="1"/>
          </p:cNvPicPr>
          <p:nvPr/>
        </p:nvPicPr>
        <p:blipFill>
          <a:blip r:embed="rId3"/>
          <a:stretch>
            <a:fillRect/>
          </a:stretch>
        </p:blipFill>
        <p:spPr>
          <a:xfrm>
            <a:off x="471737" y="1233850"/>
            <a:ext cx="6109368" cy="4493342"/>
          </a:xfrm>
          <a:prstGeom prst="rect">
            <a:avLst/>
          </a:prstGeom>
        </p:spPr>
      </p:pic>
      <p:pic>
        <p:nvPicPr>
          <p:cNvPr id="5" name="图片 4">
            <a:extLst>
              <a:ext uri="{FF2B5EF4-FFF2-40B4-BE49-F238E27FC236}">
                <a16:creationId xmlns:a16="http://schemas.microsoft.com/office/drawing/2014/main" id="{04DF0DA7-4681-0BCA-36D5-1B5E881669A3}"/>
              </a:ext>
            </a:extLst>
          </p:cNvPr>
          <p:cNvPicPr>
            <a:picLocks noChangeAspect="1"/>
          </p:cNvPicPr>
          <p:nvPr/>
        </p:nvPicPr>
        <p:blipFill>
          <a:blip r:embed="rId4"/>
          <a:stretch>
            <a:fillRect/>
          </a:stretch>
        </p:blipFill>
        <p:spPr>
          <a:xfrm>
            <a:off x="7349722" y="1233850"/>
            <a:ext cx="4194371" cy="4194371"/>
          </a:xfrm>
          <a:prstGeom prst="rect">
            <a:avLst/>
          </a:prstGeom>
        </p:spPr>
      </p:pic>
      <p:pic>
        <p:nvPicPr>
          <p:cNvPr id="4" name="图片 3">
            <a:extLst>
              <a:ext uri="{FF2B5EF4-FFF2-40B4-BE49-F238E27FC236}">
                <a16:creationId xmlns:a16="http://schemas.microsoft.com/office/drawing/2014/main" id="{727A416C-6E57-A322-8C32-427660D53184}"/>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204B3EC6-F107-05EA-145B-139DE576B3B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20273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Outline</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kumimoji="1" lang="en-US" altLang="zh-CN" sz="2400" dirty="0">
                <a:latin typeface="Arial" panose="020B0604020202020204" pitchFamily="34" charset="0"/>
                <a:cs typeface="Arial" panose="020B0604020202020204" pitchFamily="34" charset="0"/>
              </a:rPr>
              <a:t>Background</a:t>
            </a:r>
          </a:p>
          <a:p>
            <a:pPr marL="285750" indent="-285750">
              <a:buFont typeface="Arial" panose="020B0604020202020204" pitchFamily="34" charset="0"/>
              <a:buChar char="•"/>
            </a:pPr>
            <a:r>
              <a:rPr kumimoji="1" lang="en-US" altLang="zh-CN" sz="2400" dirty="0">
                <a:latin typeface="Arial" panose="020B0604020202020204" pitchFamily="34" charset="0"/>
                <a:cs typeface="Arial" panose="020B0604020202020204" pitchFamily="34" charset="0"/>
              </a:rPr>
              <a:t>Network Embedding</a:t>
            </a:r>
          </a:p>
          <a:p>
            <a:pPr marL="285750" indent="-285750">
              <a:buFont typeface="Arial" panose="020B0604020202020204" pitchFamily="34" charset="0"/>
              <a:buChar char="•"/>
            </a:pPr>
            <a:r>
              <a:rPr kumimoji="1" lang="en-US" altLang="zh-CN" sz="2400" dirty="0">
                <a:latin typeface="Arial" panose="020B0604020202020204" pitchFamily="34" charset="0"/>
                <a:cs typeface="Arial" panose="020B0604020202020204" pitchFamily="34" charset="0"/>
              </a:rPr>
              <a:t>Graph Neural Networks</a:t>
            </a:r>
          </a:p>
          <a:p>
            <a:pPr marL="742950" lvl="1" indent="-285750">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Graph Convolution</a:t>
            </a:r>
          </a:p>
          <a:p>
            <a:pPr marL="742950" lvl="1" indent="-285750">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Graph Attention Network</a:t>
            </a:r>
          </a:p>
          <a:p>
            <a:pPr marL="742950" lvl="1" indent="-285750">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Other extension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Variational</a:t>
            </a:r>
            <a:r>
              <a:rPr kumimoji="1" lang="zh-CN" altLang="en-US"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Graph</a:t>
            </a:r>
            <a:r>
              <a:rPr kumimoji="1" lang="zh-CN" altLang="en-US"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Autoencoder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000" i="0" u="none" strike="noStrike" kern="1200" cap="none" spc="0" normalizeH="0" baseline="0" noProof="0" dirty="0">
                <a:ln>
                  <a:noFill/>
                </a:ln>
                <a:solidFill>
                  <a:srgbClr val="FF0000"/>
                </a:solidFill>
                <a:effectLst/>
                <a:uLnTx/>
                <a:uFillTx/>
                <a:latin typeface="Arial" panose="020B0604020202020204" pitchFamily="34" charset="0"/>
                <a:ea typeface="FangSong" panose="02010609060101010101" pitchFamily="49" charset="-122"/>
                <a:cs typeface="Arial" panose="020B0604020202020204" pitchFamily="34" charset="0"/>
              </a:rPr>
              <a:t>Graph</a:t>
            </a:r>
            <a:r>
              <a:rPr kumimoji="1" lang="zh-CN" altLang="en-US" sz="2000" i="0" u="none" strike="noStrike" kern="1200" cap="none" spc="0" normalizeH="0" baseline="0" noProof="0" dirty="0">
                <a:ln>
                  <a:noFill/>
                </a:ln>
                <a:solidFill>
                  <a:srgbClr val="FF0000"/>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i="0" u="none" strike="noStrike" kern="1200" cap="none" spc="0" normalizeH="0" baseline="0" noProof="0" dirty="0">
                <a:ln>
                  <a:noFill/>
                </a:ln>
                <a:solidFill>
                  <a:srgbClr val="FF0000"/>
                </a:solidFill>
                <a:effectLst/>
                <a:uLnTx/>
                <a:uFillTx/>
                <a:latin typeface="Arial" panose="020B0604020202020204" pitchFamily="34" charset="0"/>
                <a:ea typeface="FangSong" panose="02010609060101010101" pitchFamily="49" charset="-122"/>
                <a:cs typeface="Arial" panose="020B0604020202020204" pitchFamily="34" charset="0"/>
              </a:rPr>
              <a:t>Generation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1"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endParaRPr>
          </a:p>
        </p:txBody>
      </p:sp>
      <p:sp>
        <p:nvSpPr>
          <p:cNvPr id="4" name="文本框 3">
            <a:extLst>
              <a:ext uri="{FF2B5EF4-FFF2-40B4-BE49-F238E27FC236}">
                <a16:creationId xmlns:a16="http://schemas.microsoft.com/office/drawing/2014/main" id="{F240D329-BA48-DBB3-A83D-219318EEF943}"/>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93CF2CD5-FE92-281D-D42C-475F6238EBE0}"/>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134A2979-36AB-961B-6B0E-8B69D140485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11169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Generative Models of Graphs </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0" name="Line 9">
            <a:extLst>
              <a:ext uri="{FF2B5EF4-FFF2-40B4-BE49-F238E27FC236}">
                <a16:creationId xmlns:a16="http://schemas.microsoft.com/office/drawing/2014/main" id="{F87A305A-9578-2F73-7F36-2690FB14B1E5}"/>
              </a:ext>
            </a:extLst>
          </p:cNvPr>
          <p:cNvSpPr>
            <a:spLocks noChangeShapeType="1"/>
          </p:cNvSpPr>
          <p:nvPr/>
        </p:nvSpPr>
        <p:spPr bwMode="auto">
          <a:xfrm>
            <a:off x="4741052" y="2798345"/>
            <a:ext cx="2022475" cy="388937"/>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1" name="Line 10">
            <a:extLst>
              <a:ext uri="{FF2B5EF4-FFF2-40B4-BE49-F238E27FC236}">
                <a16:creationId xmlns:a16="http://schemas.microsoft.com/office/drawing/2014/main" id="{B895F16B-3E36-E460-8561-991F29AFAE7A}"/>
              </a:ext>
            </a:extLst>
          </p:cNvPr>
          <p:cNvSpPr>
            <a:spLocks noChangeShapeType="1"/>
          </p:cNvSpPr>
          <p:nvPr/>
        </p:nvSpPr>
        <p:spPr bwMode="auto">
          <a:xfrm>
            <a:off x="5849127" y="2190332"/>
            <a:ext cx="1203325" cy="303213"/>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 name="Line 11">
            <a:extLst>
              <a:ext uri="{FF2B5EF4-FFF2-40B4-BE49-F238E27FC236}">
                <a16:creationId xmlns:a16="http://schemas.microsoft.com/office/drawing/2014/main" id="{9958AA46-F899-AF92-BA06-C2F6CC39EFCD}"/>
              </a:ext>
            </a:extLst>
          </p:cNvPr>
          <p:cNvSpPr>
            <a:spLocks noChangeShapeType="1"/>
          </p:cNvSpPr>
          <p:nvPr/>
        </p:nvSpPr>
        <p:spPr bwMode="auto">
          <a:xfrm flipV="1">
            <a:off x="4741052" y="2190332"/>
            <a:ext cx="1108075" cy="1735138"/>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 name="Line 12">
            <a:extLst>
              <a:ext uri="{FF2B5EF4-FFF2-40B4-BE49-F238E27FC236}">
                <a16:creationId xmlns:a16="http://schemas.microsoft.com/office/drawing/2014/main" id="{A84462B5-FD56-9797-4378-6E83CF3719D0}"/>
              </a:ext>
            </a:extLst>
          </p:cNvPr>
          <p:cNvSpPr>
            <a:spLocks noChangeShapeType="1"/>
          </p:cNvSpPr>
          <p:nvPr/>
        </p:nvSpPr>
        <p:spPr bwMode="auto">
          <a:xfrm flipV="1">
            <a:off x="4741052" y="3187282"/>
            <a:ext cx="2022475" cy="738188"/>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4" name="Line 13">
            <a:extLst>
              <a:ext uri="{FF2B5EF4-FFF2-40B4-BE49-F238E27FC236}">
                <a16:creationId xmlns:a16="http://schemas.microsoft.com/office/drawing/2014/main" id="{A995C292-06B8-7DF0-BF7F-D44FA6E7AD54}"/>
              </a:ext>
            </a:extLst>
          </p:cNvPr>
          <p:cNvSpPr>
            <a:spLocks noChangeShapeType="1"/>
          </p:cNvSpPr>
          <p:nvPr/>
        </p:nvSpPr>
        <p:spPr bwMode="auto">
          <a:xfrm flipH="1" flipV="1">
            <a:off x="4741052" y="2798345"/>
            <a:ext cx="1879600" cy="1517650"/>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5" name="Line 14">
            <a:extLst>
              <a:ext uri="{FF2B5EF4-FFF2-40B4-BE49-F238E27FC236}">
                <a16:creationId xmlns:a16="http://schemas.microsoft.com/office/drawing/2014/main" id="{F445C442-2F79-8384-DA07-C60F4E5DD61E}"/>
              </a:ext>
            </a:extLst>
          </p:cNvPr>
          <p:cNvSpPr>
            <a:spLocks noChangeShapeType="1"/>
          </p:cNvSpPr>
          <p:nvPr/>
        </p:nvSpPr>
        <p:spPr bwMode="auto">
          <a:xfrm flipV="1">
            <a:off x="6620652" y="2493545"/>
            <a:ext cx="431800" cy="1822450"/>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6" name="Line 15">
            <a:extLst>
              <a:ext uri="{FF2B5EF4-FFF2-40B4-BE49-F238E27FC236}">
                <a16:creationId xmlns:a16="http://schemas.microsoft.com/office/drawing/2014/main" id="{CD212598-32C5-BD99-0A7D-5E9E25F71FBA}"/>
              </a:ext>
            </a:extLst>
          </p:cNvPr>
          <p:cNvSpPr>
            <a:spLocks noChangeShapeType="1"/>
          </p:cNvSpPr>
          <p:nvPr/>
        </p:nvSpPr>
        <p:spPr bwMode="auto">
          <a:xfrm flipH="1">
            <a:off x="6620652" y="3750845"/>
            <a:ext cx="768350" cy="565150"/>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 name="Line 16">
            <a:extLst>
              <a:ext uri="{FF2B5EF4-FFF2-40B4-BE49-F238E27FC236}">
                <a16:creationId xmlns:a16="http://schemas.microsoft.com/office/drawing/2014/main" id="{E1BC8057-7045-F6EA-E06F-C5C7AE5ADD43}"/>
              </a:ext>
            </a:extLst>
          </p:cNvPr>
          <p:cNvSpPr>
            <a:spLocks noChangeShapeType="1"/>
          </p:cNvSpPr>
          <p:nvPr/>
        </p:nvSpPr>
        <p:spPr bwMode="auto">
          <a:xfrm>
            <a:off x="5849127" y="2190332"/>
            <a:ext cx="771525" cy="2125663"/>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8" name="Line 17">
            <a:extLst>
              <a:ext uri="{FF2B5EF4-FFF2-40B4-BE49-F238E27FC236}">
                <a16:creationId xmlns:a16="http://schemas.microsoft.com/office/drawing/2014/main" id="{EE4D0249-1C3B-6C56-F6C6-A5F18270CABF}"/>
              </a:ext>
            </a:extLst>
          </p:cNvPr>
          <p:cNvSpPr>
            <a:spLocks noChangeShapeType="1"/>
          </p:cNvSpPr>
          <p:nvPr/>
        </p:nvSpPr>
        <p:spPr bwMode="auto">
          <a:xfrm>
            <a:off x="7052452" y="2493545"/>
            <a:ext cx="336550" cy="1257300"/>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9" name="Line 18">
            <a:extLst>
              <a:ext uri="{FF2B5EF4-FFF2-40B4-BE49-F238E27FC236}">
                <a16:creationId xmlns:a16="http://schemas.microsoft.com/office/drawing/2014/main" id="{DF030B71-689A-8694-3EB8-D71CFCA4E784}"/>
              </a:ext>
            </a:extLst>
          </p:cNvPr>
          <p:cNvSpPr>
            <a:spLocks noChangeShapeType="1"/>
          </p:cNvSpPr>
          <p:nvPr/>
        </p:nvSpPr>
        <p:spPr bwMode="auto">
          <a:xfrm>
            <a:off x="5849127" y="2190332"/>
            <a:ext cx="914400" cy="996950"/>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0" name="Oval 19">
            <a:extLst>
              <a:ext uri="{FF2B5EF4-FFF2-40B4-BE49-F238E27FC236}">
                <a16:creationId xmlns:a16="http://schemas.microsoft.com/office/drawing/2014/main" id="{F6D7EE04-366E-A2CA-8960-09CE432139D3}"/>
              </a:ext>
            </a:extLst>
          </p:cNvPr>
          <p:cNvSpPr>
            <a:spLocks noChangeArrowheads="1"/>
          </p:cNvSpPr>
          <p:nvPr/>
        </p:nvSpPr>
        <p:spPr bwMode="auto">
          <a:xfrm>
            <a:off x="4693427" y="2753895"/>
            <a:ext cx="98425" cy="87312"/>
          </a:xfrm>
          <a:prstGeom prst="ellipse">
            <a:avLst/>
          </a:prstGeom>
          <a:solidFill>
            <a:schemeClr val="bg1"/>
          </a:solidFill>
          <a:ln w="9525">
            <a:solidFill>
              <a:schemeClr val="tx1"/>
            </a:solidFill>
            <a:round/>
            <a:headEnd/>
            <a:tailEnd/>
          </a:ln>
        </p:spPr>
        <p:txBody>
          <a:bodyPr wrap="none" anchor="ctr"/>
          <a:lstStyle>
            <a:lvl1pPr>
              <a:buClr>
                <a:schemeClr val="accent1"/>
              </a:buClr>
              <a:buSzPct val="80000"/>
              <a:buFont typeface="Wingdings 2" pitchFamily="2" charset="2"/>
              <a:buChar char=""/>
              <a:defRPr sz="3200">
                <a:solidFill>
                  <a:schemeClr val="tx1"/>
                </a:solidFill>
                <a:latin typeface="Corbel" panose="020B0503020204020204" pitchFamily="34" charset="0"/>
                <a:ea typeface="华文楷体" panose="02010600040101010101" pitchFamily="2" charset="-122"/>
              </a:defRPr>
            </a:lvl1pPr>
            <a:lvl2pPr marL="742950" indent="-285750">
              <a:spcBef>
                <a:spcPct val="20000"/>
              </a:spcBef>
              <a:buClr>
                <a:schemeClr val="accent2"/>
              </a:buClr>
              <a:buSzPct val="90000"/>
              <a:buFont typeface="Wingdings" pitchFamily="2" charset="2"/>
              <a:buChar char=""/>
              <a:defRPr sz="2800">
                <a:solidFill>
                  <a:schemeClr val="tx1"/>
                </a:solidFill>
                <a:latin typeface="Corbel" panose="020B0503020204020204" pitchFamily="34" charset="0"/>
                <a:ea typeface="华文楷体" panose="02010600040101010101" pitchFamily="2" charset="-122"/>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4pPr>
            <a:lvl5pPr marL="2057400" indent="-228600">
              <a:spcBef>
                <a:spcPct val="20000"/>
              </a:spcBef>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703020202090204" pitchFamily="34" charset="0"/>
              <a:ea typeface="华文新魏" panose="02010800040101010101" pitchFamily="2" charset="-122"/>
              <a:cs typeface="+mn-cs"/>
            </a:endParaRPr>
          </a:p>
        </p:txBody>
      </p:sp>
      <p:sp>
        <p:nvSpPr>
          <p:cNvPr id="21" name="Oval 20">
            <a:extLst>
              <a:ext uri="{FF2B5EF4-FFF2-40B4-BE49-F238E27FC236}">
                <a16:creationId xmlns:a16="http://schemas.microsoft.com/office/drawing/2014/main" id="{50570D31-591F-90EF-7A0F-EA77F736D4A1}"/>
              </a:ext>
            </a:extLst>
          </p:cNvPr>
          <p:cNvSpPr>
            <a:spLocks noChangeArrowheads="1"/>
          </p:cNvSpPr>
          <p:nvPr/>
        </p:nvSpPr>
        <p:spPr bwMode="auto">
          <a:xfrm>
            <a:off x="5801502" y="2147470"/>
            <a:ext cx="95250" cy="87312"/>
          </a:xfrm>
          <a:prstGeom prst="ellipse">
            <a:avLst/>
          </a:prstGeom>
          <a:solidFill>
            <a:schemeClr val="bg1"/>
          </a:solidFill>
          <a:ln w="9525">
            <a:solidFill>
              <a:schemeClr val="tx1"/>
            </a:solidFill>
            <a:round/>
            <a:headEnd/>
            <a:tailEnd/>
          </a:ln>
        </p:spPr>
        <p:txBody>
          <a:bodyPr wrap="none" anchor="ctr"/>
          <a:lstStyle>
            <a:lvl1pPr>
              <a:buClr>
                <a:schemeClr val="accent1"/>
              </a:buClr>
              <a:buSzPct val="80000"/>
              <a:buFont typeface="Wingdings 2" pitchFamily="2" charset="2"/>
              <a:buChar char=""/>
              <a:defRPr sz="3200">
                <a:solidFill>
                  <a:schemeClr val="tx1"/>
                </a:solidFill>
                <a:latin typeface="Corbel" panose="020B0503020204020204" pitchFamily="34" charset="0"/>
                <a:ea typeface="华文楷体" panose="02010600040101010101" pitchFamily="2" charset="-122"/>
              </a:defRPr>
            </a:lvl1pPr>
            <a:lvl2pPr marL="742950" indent="-285750">
              <a:spcBef>
                <a:spcPct val="20000"/>
              </a:spcBef>
              <a:buClr>
                <a:schemeClr val="accent2"/>
              </a:buClr>
              <a:buSzPct val="90000"/>
              <a:buFont typeface="Wingdings" pitchFamily="2" charset="2"/>
              <a:buChar char=""/>
              <a:defRPr sz="2800">
                <a:solidFill>
                  <a:schemeClr val="tx1"/>
                </a:solidFill>
                <a:latin typeface="Corbel" panose="020B0503020204020204" pitchFamily="34" charset="0"/>
                <a:ea typeface="华文楷体" panose="02010600040101010101" pitchFamily="2" charset="-122"/>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4pPr>
            <a:lvl5pPr marL="2057400" indent="-228600">
              <a:spcBef>
                <a:spcPct val="20000"/>
              </a:spcBef>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703020202090204" pitchFamily="34" charset="0"/>
              <a:ea typeface="华文新魏" panose="02010800040101010101" pitchFamily="2" charset="-122"/>
              <a:cs typeface="+mn-cs"/>
            </a:endParaRPr>
          </a:p>
        </p:txBody>
      </p:sp>
      <p:sp>
        <p:nvSpPr>
          <p:cNvPr id="22" name="Oval 21">
            <a:extLst>
              <a:ext uri="{FF2B5EF4-FFF2-40B4-BE49-F238E27FC236}">
                <a16:creationId xmlns:a16="http://schemas.microsoft.com/office/drawing/2014/main" id="{518E9011-D484-4D70-4E9D-1AE6CD60F5A7}"/>
              </a:ext>
            </a:extLst>
          </p:cNvPr>
          <p:cNvSpPr>
            <a:spLocks noChangeArrowheads="1"/>
          </p:cNvSpPr>
          <p:nvPr/>
        </p:nvSpPr>
        <p:spPr bwMode="auto">
          <a:xfrm>
            <a:off x="7004827" y="2450682"/>
            <a:ext cx="95250" cy="87313"/>
          </a:xfrm>
          <a:prstGeom prst="ellipse">
            <a:avLst/>
          </a:prstGeom>
          <a:solidFill>
            <a:schemeClr val="bg1"/>
          </a:solidFill>
          <a:ln w="9525">
            <a:solidFill>
              <a:schemeClr val="tx1"/>
            </a:solidFill>
            <a:round/>
            <a:headEnd/>
            <a:tailEnd/>
          </a:ln>
        </p:spPr>
        <p:txBody>
          <a:bodyPr wrap="none" anchor="ctr"/>
          <a:lstStyle>
            <a:lvl1pPr>
              <a:buClr>
                <a:schemeClr val="accent1"/>
              </a:buClr>
              <a:buSzPct val="80000"/>
              <a:buFont typeface="Wingdings 2" pitchFamily="2" charset="2"/>
              <a:buChar char=""/>
              <a:defRPr sz="3200">
                <a:solidFill>
                  <a:schemeClr val="tx1"/>
                </a:solidFill>
                <a:latin typeface="Corbel" panose="020B0503020204020204" pitchFamily="34" charset="0"/>
                <a:ea typeface="华文楷体" panose="02010600040101010101" pitchFamily="2" charset="-122"/>
              </a:defRPr>
            </a:lvl1pPr>
            <a:lvl2pPr marL="742950" indent="-285750">
              <a:spcBef>
                <a:spcPct val="20000"/>
              </a:spcBef>
              <a:buClr>
                <a:schemeClr val="accent2"/>
              </a:buClr>
              <a:buSzPct val="90000"/>
              <a:buFont typeface="Wingdings" pitchFamily="2" charset="2"/>
              <a:buChar char=""/>
              <a:defRPr sz="2800">
                <a:solidFill>
                  <a:schemeClr val="tx1"/>
                </a:solidFill>
                <a:latin typeface="Corbel" panose="020B0503020204020204" pitchFamily="34" charset="0"/>
                <a:ea typeface="华文楷体" panose="02010600040101010101" pitchFamily="2" charset="-122"/>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4pPr>
            <a:lvl5pPr marL="2057400" indent="-228600">
              <a:spcBef>
                <a:spcPct val="20000"/>
              </a:spcBef>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703020202090204" pitchFamily="34" charset="0"/>
              <a:ea typeface="华文新魏" panose="02010800040101010101" pitchFamily="2" charset="-122"/>
              <a:cs typeface="+mn-cs"/>
            </a:endParaRPr>
          </a:p>
        </p:txBody>
      </p:sp>
      <p:sp>
        <p:nvSpPr>
          <p:cNvPr id="23" name="Oval 22">
            <a:extLst>
              <a:ext uri="{FF2B5EF4-FFF2-40B4-BE49-F238E27FC236}">
                <a16:creationId xmlns:a16="http://schemas.microsoft.com/office/drawing/2014/main" id="{4A1C20B4-C3E3-0D5C-BBCF-FD634AF3C9E0}"/>
              </a:ext>
            </a:extLst>
          </p:cNvPr>
          <p:cNvSpPr>
            <a:spLocks noChangeArrowheads="1"/>
          </p:cNvSpPr>
          <p:nvPr/>
        </p:nvSpPr>
        <p:spPr bwMode="auto">
          <a:xfrm>
            <a:off x="6715902" y="3144420"/>
            <a:ext cx="95250" cy="87312"/>
          </a:xfrm>
          <a:prstGeom prst="ellipse">
            <a:avLst/>
          </a:prstGeom>
          <a:solidFill>
            <a:schemeClr val="bg1"/>
          </a:solidFill>
          <a:ln w="9525">
            <a:solidFill>
              <a:schemeClr val="tx1"/>
            </a:solidFill>
            <a:round/>
            <a:headEnd/>
            <a:tailEnd/>
          </a:ln>
        </p:spPr>
        <p:txBody>
          <a:bodyPr wrap="none" anchor="ctr"/>
          <a:lstStyle>
            <a:lvl1pPr>
              <a:buClr>
                <a:schemeClr val="accent1"/>
              </a:buClr>
              <a:buSzPct val="80000"/>
              <a:buFont typeface="Wingdings 2" pitchFamily="2" charset="2"/>
              <a:buChar char=""/>
              <a:defRPr sz="3200">
                <a:solidFill>
                  <a:schemeClr val="tx1"/>
                </a:solidFill>
                <a:latin typeface="Corbel" panose="020B0503020204020204" pitchFamily="34" charset="0"/>
                <a:ea typeface="华文楷体" panose="02010600040101010101" pitchFamily="2" charset="-122"/>
              </a:defRPr>
            </a:lvl1pPr>
            <a:lvl2pPr marL="742950" indent="-285750">
              <a:spcBef>
                <a:spcPct val="20000"/>
              </a:spcBef>
              <a:buClr>
                <a:schemeClr val="accent2"/>
              </a:buClr>
              <a:buSzPct val="90000"/>
              <a:buFont typeface="Wingdings" pitchFamily="2" charset="2"/>
              <a:buChar char=""/>
              <a:defRPr sz="2800">
                <a:solidFill>
                  <a:schemeClr val="tx1"/>
                </a:solidFill>
                <a:latin typeface="Corbel" panose="020B0503020204020204" pitchFamily="34" charset="0"/>
                <a:ea typeface="华文楷体" panose="02010600040101010101" pitchFamily="2" charset="-122"/>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4pPr>
            <a:lvl5pPr marL="2057400" indent="-228600">
              <a:spcBef>
                <a:spcPct val="20000"/>
              </a:spcBef>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703020202090204" pitchFamily="34" charset="0"/>
              <a:ea typeface="华文新魏" panose="02010800040101010101" pitchFamily="2" charset="-122"/>
              <a:cs typeface="+mn-cs"/>
            </a:endParaRPr>
          </a:p>
        </p:txBody>
      </p:sp>
      <p:sp>
        <p:nvSpPr>
          <p:cNvPr id="24" name="Oval 23">
            <a:extLst>
              <a:ext uri="{FF2B5EF4-FFF2-40B4-BE49-F238E27FC236}">
                <a16:creationId xmlns:a16="http://schemas.microsoft.com/office/drawing/2014/main" id="{69CDFBB7-2E1E-FA8E-D11A-76341D86F591}"/>
              </a:ext>
            </a:extLst>
          </p:cNvPr>
          <p:cNvSpPr>
            <a:spLocks noChangeArrowheads="1"/>
          </p:cNvSpPr>
          <p:nvPr/>
        </p:nvSpPr>
        <p:spPr bwMode="auto">
          <a:xfrm>
            <a:off x="7341377" y="3707982"/>
            <a:ext cx="95250" cy="87313"/>
          </a:xfrm>
          <a:prstGeom prst="ellipse">
            <a:avLst/>
          </a:prstGeom>
          <a:solidFill>
            <a:schemeClr val="bg1"/>
          </a:solidFill>
          <a:ln w="9525">
            <a:solidFill>
              <a:schemeClr val="tx1"/>
            </a:solidFill>
            <a:round/>
            <a:headEnd/>
            <a:tailEnd/>
          </a:ln>
        </p:spPr>
        <p:txBody>
          <a:bodyPr wrap="none" anchor="ctr"/>
          <a:lstStyle>
            <a:lvl1pPr>
              <a:buClr>
                <a:schemeClr val="accent1"/>
              </a:buClr>
              <a:buSzPct val="80000"/>
              <a:buFont typeface="Wingdings 2" pitchFamily="2" charset="2"/>
              <a:buChar char=""/>
              <a:defRPr sz="3200">
                <a:solidFill>
                  <a:schemeClr val="tx1"/>
                </a:solidFill>
                <a:latin typeface="Corbel" panose="020B0503020204020204" pitchFamily="34" charset="0"/>
                <a:ea typeface="华文楷体" panose="02010600040101010101" pitchFamily="2" charset="-122"/>
              </a:defRPr>
            </a:lvl1pPr>
            <a:lvl2pPr marL="742950" indent="-285750">
              <a:spcBef>
                <a:spcPct val="20000"/>
              </a:spcBef>
              <a:buClr>
                <a:schemeClr val="accent2"/>
              </a:buClr>
              <a:buSzPct val="90000"/>
              <a:buFont typeface="Wingdings" pitchFamily="2" charset="2"/>
              <a:buChar char=""/>
              <a:defRPr sz="2800">
                <a:solidFill>
                  <a:schemeClr val="tx1"/>
                </a:solidFill>
                <a:latin typeface="Corbel" panose="020B0503020204020204" pitchFamily="34" charset="0"/>
                <a:ea typeface="华文楷体" panose="02010600040101010101" pitchFamily="2" charset="-122"/>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4pPr>
            <a:lvl5pPr marL="2057400" indent="-228600">
              <a:spcBef>
                <a:spcPct val="20000"/>
              </a:spcBef>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703020202090204" pitchFamily="34" charset="0"/>
              <a:ea typeface="华文新魏" panose="02010800040101010101" pitchFamily="2" charset="-122"/>
              <a:cs typeface="+mn-cs"/>
            </a:endParaRPr>
          </a:p>
        </p:txBody>
      </p:sp>
      <p:sp>
        <p:nvSpPr>
          <p:cNvPr id="25" name="Oval 24">
            <a:extLst>
              <a:ext uri="{FF2B5EF4-FFF2-40B4-BE49-F238E27FC236}">
                <a16:creationId xmlns:a16="http://schemas.microsoft.com/office/drawing/2014/main" id="{531B6FAD-B5D3-56D9-6933-1B4989931A61}"/>
              </a:ext>
            </a:extLst>
          </p:cNvPr>
          <p:cNvSpPr>
            <a:spLocks noChangeArrowheads="1"/>
          </p:cNvSpPr>
          <p:nvPr/>
        </p:nvSpPr>
        <p:spPr bwMode="auto">
          <a:xfrm>
            <a:off x="6569852" y="4271545"/>
            <a:ext cx="98425" cy="87312"/>
          </a:xfrm>
          <a:prstGeom prst="ellipse">
            <a:avLst/>
          </a:prstGeom>
          <a:solidFill>
            <a:schemeClr val="bg1"/>
          </a:solidFill>
          <a:ln w="9525">
            <a:solidFill>
              <a:schemeClr val="tx1"/>
            </a:solidFill>
            <a:round/>
            <a:headEnd/>
            <a:tailEnd/>
          </a:ln>
        </p:spPr>
        <p:txBody>
          <a:bodyPr wrap="none" anchor="ctr"/>
          <a:lstStyle>
            <a:lvl1pPr>
              <a:buClr>
                <a:schemeClr val="accent1"/>
              </a:buClr>
              <a:buSzPct val="80000"/>
              <a:buFont typeface="Wingdings 2" pitchFamily="2" charset="2"/>
              <a:buChar char=""/>
              <a:defRPr sz="3200">
                <a:solidFill>
                  <a:schemeClr val="tx1"/>
                </a:solidFill>
                <a:latin typeface="Corbel" panose="020B0503020204020204" pitchFamily="34" charset="0"/>
                <a:ea typeface="华文楷体" panose="02010600040101010101" pitchFamily="2" charset="-122"/>
              </a:defRPr>
            </a:lvl1pPr>
            <a:lvl2pPr marL="742950" indent="-285750">
              <a:spcBef>
                <a:spcPct val="20000"/>
              </a:spcBef>
              <a:buClr>
                <a:schemeClr val="accent2"/>
              </a:buClr>
              <a:buSzPct val="90000"/>
              <a:buFont typeface="Wingdings" pitchFamily="2" charset="2"/>
              <a:buChar char=""/>
              <a:defRPr sz="2800">
                <a:solidFill>
                  <a:schemeClr val="tx1"/>
                </a:solidFill>
                <a:latin typeface="Corbel" panose="020B0503020204020204" pitchFamily="34" charset="0"/>
                <a:ea typeface="华文楷体" panose="02010600040101010101" pitchFamily="2" charset="-122"/>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4pPr>
            <a:lvl5pPr marL="2057400" indent="-228600">
              <a:spcBef>
                <a:spcPct val="20000"/>
              </a:spcBef>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703020202090204" pitchFamily="34" charset="0"/>
              <a:ea typeface="华文新魏" panose="02010800040101010101" pitchFamily="2" charset="-122"/>
              <a:cs typeface="+mn-cs"/>
            </a:endParaRPr>
          </a:p>
        </p:txBody>
      </p:sp>
      <p:sp>
        <p:nvSpPr>
          <p:cNvPr id="26" name="Oval 25">
            <a:extLst>
              <a:ext uri="{FF2B5EF4-FFF2-40B4-BE49-F238E27FC236}">
                <a16:creationId xmlns:a16="http://schemas.microsoft.com/office/drawing/2014/main" id="{90CE7B00-FE68-6AFD-9665-8B64A12B7997}"/>
              </a:ext>
            </a:extLst>
          </p:cNvPr>
          <p:cNvSpPr>
            <a:spLocks noChangeArrowheads="1"/>
          </p:cNvSpPr>
          <p:nvPr/>
        </p:nvSpPr>
        <p:spPr bwMode="auto">
          <a:xfrm>
            <a:off x="4693427" y="3881020"/>
            <a:ext cx="98425" cy="87312"/>
          </a:xfrm>
          <a:prstGeom prst="ellipse">
            <a:avLst/>
          </a:prstGeom>
          <a:solidFill>
            <a:schemeClr val="bg1"/>
          </a:solidFill>
          <a:ln w="9525">
            <a:solidFill>
              <a:schemeClr val="tx1"/>
            </a:solidFill>
            <a:round/>
            <a:headEnd/>
            <a:tailEnd/>
          </a:ln>
        </p:spPr>
        <p:txBody>
          <a:bodyPr wrap="none" anchor="ctr"/>
          <a:lstStyle>
            <a:lvl1pPr>
              <a:buClr>
                <a:schemeClr val="accent1"/>
              </a:buClr>
              <a:buSzPct val="80000"/>
              <a:buFont typeface="Wingdings 2" pitchFamily="2" charset="2"/>
              <a:buChar char=""/>
              <a:defRPr sz="3200">
                <a:solidFill>
                  <a:schemeClr val="tx1"/>
                </a:solidFill>
                <a:latin typeface="Corbel" panose="020B0503020204020204" pitchFamily="34" charset="0"/>
                <a:ea typeface="华文楷体" panose="02010600040101010101" pitchFamily="2" charset="-122"/>
              </a:defRPr>
            </a:lvl1pPr>
            <a:lvl2pPr marL="742950" indent="-285750">
              <a:spcBef>
                <a:spcPct val="20000"/>
              </a:spcBef>
              <a:buClr>
                <a:schemeClr val="accent2"/>
              </a:buClr>
              <a:buSzPct val="90000"/>
              <a:buFont typeface="Wingdings" pitchFamily="2" charset="2"/>
              <a:buChar char=""/>
              <a:defRPr sz="2800">
                <a:solidFill>
                  <a:schemeClr val="tx1"/>
                </a:solidFill>
                <a:latin typeface="Corbel" panose="020B0503020204020204" pitchFamily="34" charset="0"/>
                <a:ea typeface="华文楷体" panose="02010600040101010101" pitchFamily="2" charset="-122"/>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4pPr>
            <a:lvl5pPr marL="2057400" indent="-228600">
              <a:spcBef>
                <a:spcPct val="20000"/>
              </a:spcBef>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703020202090204" pitchFamily="34" charset="0"/>
              <a:ea typeface="华文新魏" panose="02010800040101010101" pitchFamily="2" charset="-122"/>
              <a:cs typeface="+mn-cs"/>
            </a:endParaRPr>
          </a:p>
        </p:txBody>
      </p:sp>
      <p:grpSp>
        <p:nvGrpSpPr>
          <p:cNvPr id="27" name="Group 26">
            <a:extLst>
              <a:ext uri="{FF2B5EF4-FFF2-40B4-BE49-F238E27FC236}">
                <a16:creationId xmlns:a16="http://schemas.microsoft.com/office/drawing/2014/main" id="{53E06B90-FC82-729B-323A-A45C0C0AB149}"/>
              </a:ext>
            </a:extLst>
          </p:cNvPr>
          <p:cNvGrpSpPr>
            <a:grpSpLocks/>
          </p:cNvGrpSpPr>
          <p:nvPr/>
        </p:nvGrpSpPr>
        <p:grpSpPr bwMode="auto">
          <a:xfrm>
            <a:off x="5131577" y="2225257"/>
            <a:ext cx="1466850" cy="2678113"/>
            <a:chOff x="851" y="2112"/>
            <a:chExt cx="925" cy="1687"/>
          </a:xfrm>
        </p:grpSpPr>
        <p:sp>
          <p:nvSpPr>
            <p:cNvPr id="28" name="Line 27">
              <a:extLst>
                <a:ext uri="{FF2B5EF4-FFF2-40B4-BE49-F238E27FC236}">
                  <a16:creationId xmlns:a16="http://schemas.microsoft.com/office/drawing/2014/main" id="{9CD4E553-FFB6-F1CA-8C7C-B1348484F1F8}"/>
                </a:ext>
              </a:extLst>
            </p:cNvPr>
            <p:cNvSpPr>
              <a:spLocks noChangeShapeType="1"/>
            </p:cNvSpPr>
            <p:nvPr/>
          </p:nvSpPr>
          <p:spPr bwMode="auto">
            <a:xfrm flipV="1">
              <a:off x="864" y="2112"/>
              <a:ext cx="446" cy="168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9" name="Line 28">
              <a:extLst>
                <a:ext uri="{FF2B5EF4-FFF2-40B4-BE49-F238E27FC236}">
                  <a16:creationId xmlns:a16="http://schemas.microsoft.com/office/drawing/2014/main" id="{5E8C33DF-56DC-791A-5E4F-CDFB4A24F862}"/>
                </a:ext>
              </a:extLst>
            </p:cNvPr>
            <p:cNvSpPr>
              <a:spLocks noChangeShapeType="1"/>
            </p:cNvSpPr>
            <p:nvPr/>
          </p:nvSpPr>
          <p:spPr bwMode="auto">
            <a:xfrm flipV="1">
              <a:off x="912" y="3456"/>
              <a:ext cx="864" cy="314"/>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0" name="Oval 29">
              <a:extLst>
                <a:ext uri="{FF2B5EF4-FFF2-40B4-BE49-F238E27FC236}">
                  <a16:creationId xmlns:a16="http://schemas.microsoft.com/office/drawing/2014/main" id="{F7CEA4C0-D721-B288-03B8-AB2A04F4FACF}"/>
                </a:ext>
              </a:extLst>
            </p:cNvPr>
            <p:cNvSpPr>
              <a:spLocks noChangeArrowheads="1"/>
            </p:cNvSpPr>
            <p:nvPr/>
          </p:nvSpPr>
          <p:spPr bwMode="auto">
            <a:xfrm>
              <a:off x="851" y="3744"/>
              <a:ext cx="61" cy="55"/>
            </a:xfrm>
            <a:prstGeom prst="ellipse">
              <a:avLst/>
            </a:prstGeom>
            <a:solidFill>
              <a:schemeClr val="bg1"/>
            </a:solidFill>
            <a:ln w="9525">
              <a:solidFill>
                <a:schemeClr val="tx1"/>
              </a:solidFill>
              <a:round/>
              <a:headEnd/>
              <a:tailEnd/>
            </a:ln>
          </p:spPr>
          <p:txBody>
            <a:bodyPr wrap="none" anchor="ctr"/>
            <a:lstStyle>
              <a:lvl1pPr>
                <a:buClr>
                  <a:schemeClr val="accent1"/>
                </a:buClr>
                <a:buSzPct val="80000"/>
                <a:buFont typeface="Wingdings 2" pitchFamily="2" charset="2"/>
                <a:buChar char=""/>
                <a:defRPr sz="3200">
                  <a:solidFill>
                    <a:schemeClr val="tx1"/>
                  </a:solidFill>
                  <a:latin typeface="Corbel" panose="020B0503020204020204" pitchFamily="34" charset="0"/>
                  <a:ea typeface="华文楷体" panose="02010600040101010101" pitchFamily="2" charset="-122"/>
                </a:defRPr>
              </a:lvl1pPr>
              <a:lvl2pPr marL="742950" indent="-285750">
                <a:spcBef>
                  <a:spcPct val="20000"/>
                </a:spcBef>
                <a:buClr>
                  <a:schemeClr val="accent2"/>
                </a:buClr>
                <a:buSzPct val="90000"/>
                <a:buFont typeface="Wingdings" pitchFamily="2" charset="2"/>
                <a:buChar char=""/>
                <a:defRPr sz="2800">
                  <a:solidFill>
                    <a:schemeClr val="tx1"/>
                  </a:solidFill>
                  <a:latin typeface="Corbel" panose="020B0503020204020204" pitchFamily="34" charset="0"/>
                  <a:ea typeface="华文楷体" panose="02010600040101010101" pitchFamily="2" charset="-122"/>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4pPr>
              <a:lvl5pPr marL="2057400" indent="-228600">
                <a:spcBef>
                  <a:spcPct val="20000"/>
                </a:spcBef>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rebuchet MS" panose="020B0703020202090204" pitchFamily="34" charset="0"/>
                <a:ea typeface="华文新魏" panose="02010800040101010101" pitchFamily="2" charset="-122"/>
                <a:cs typeface="+mn-cs"/>
              </a:endParaRPr>
            </a:p>
          </p:txBody>
        </p:sp>
      </p:gr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C6ED647B-A341-4EB5-AA74-E8C7F6C9E69F}"/>
                  </a:ext>
                </a:extLst>
              </p:cNvPr>
              <p:cNvSpPr txBox="1"/>
              <p:nvPr/>
            </p:nvSpPr>
            <p:spPr>
              <a:xfrm>
                <a:off x="5131577" y="5271410"/>
                <a:ext cx="1303113" cy="58964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1" lang="el-GR"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Π</m:t>
                      </m:r>
                      <m:d>
                        <m:dPr>
                          <m:ctrlP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𝑘</m:t>
                          </m:r>
                        </m:e>
                      </m:d>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𝑘</m:t>
                              </m:r>
                            </m:e>
                            <m:sub>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num>
                        <m:den>
                          <m:nary>
                            <m:naryPr>
                              <m:chr m:val="∑"/>
                              <m:supHide m:val="on"/>
                              <m:ctrlP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m:rPr>
                                  <m:brk m:alnAt="7"/>
                                </m:rP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up/>
                            <m:e>
                              <m:sSub>
                                <m:sSubPr>
                                  <m:ctrlP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𝑘</m:t>
                                  </m:r>
                                </m:e>
                                <m:sub>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e>
                          </m:nary>
                        </m:den>
                      </m:f>
                    </m:oMath>
                  </m:oMathPara>
                </a14:m>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mc:Choice>
        <mc:Fallback xmlns="">
          <p:sp>
            <p:nvSpPr>
              <p:cNvPr id="31" name="文本框 30">
                <a:extLst>
                  <a:ext uri="{FF2B5EF4-FFF2-40B4-BE49-F238E27FC236}">
                    <a16:creationId xmlns:a16="http://schemas.microsoft.com/office/drawing/2014/main" id="{C6ED647B-A341-4EB5-AA74-E8C7F6C9E69F}"/>
                  </a:ext>
                </a:extLst>
              </p:cNvPr>
              <p:cNvSpPr txBox="1">
                <a:spLocks noRot="1" noChangeAspect="1" noMove="1" noResize="1" noEditPoints="1" noAdjustHandles="1" noChangeArrowheads="1" noChangeShapeType="1" noTextEdit="1"/>
              </p:cNvSpPr>
              <p:nvPr/>
            </p:nvSpPr>
            <p:spPr>
              <a:xfrm>
                <a:off x="5131577" y="5271410"/>
                <a:ext cx="1303113" cy="589649"/>
              </a:xfrm>
              <a:prstGeom prst="rect">
                <a:avLst/>
              </a:prstGeom>
              <a:blipFill>
                <a:blip r:embed="rId4"/>
                <a:stretch>
                  <a:fillRect l="-3883" t="-27660" r="-971" b="-112766"/>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12ED53B-2C6F-7572-0C9A-D83AD7FECB98}"/>
              </a:ext>
            </a:extLst>
          </p:cNvPr>
          <p:cNvSpPr txBox="1"/>
          <p:nvPr/>
        </p:nvSpPr>
        <p:spPr>
          <a:xfrm>
            <a:off x="5275340" y="1311928"/>
            <a:ext cx="13053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BA Model</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11266" name="Picture 2" descr="undefined">
            <a:extLst>
              <a:ext uri="{FF2B5EF4-FFF2-40B4-BE49-F238E27FC236}">
                <a16:creationId xmlns:a16="http://schemas.microsoft.com/office/drawing/2014/main" id="{A0EA2534-AF45-6DD5-E371-E4E8274BCA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911" y="1838331"/>
            <a:ext cx="3181338" cy="3181338"/>
          </a:xfrm>
          <a:prstGeom prst="rect">
            <a:avLst/>
          </a:prstGeom>
          <a:noFill/>
          <a:extLst>
            <a:ext uri="{909E8E84-426E-40DD-AFC4-6F175D3DCCD1}">
              <a14:hiddenFill xmlns:a14="http://schemas.microsoft.com/office/drawing/2010/main">
                <a:solidFill>
                  <a:srgbClr val="FFFFFF"/>
                </a:solidFill>
              </a14:hiddenFill>
            </a:ext>
          </a:extLst>
        </p:spPr>
      </p:pic>
      <p:sp>
        <p:nvSpPr>
          <p:cNvPr id="33" name="文本框 32">
            <a:extLst>
              <a:ext uri="{FF2B5EF4-FFF2-40B4-BE49-F238E27FC236}">
                <a16:creationId xmlns:a16="http://schemas.microsoft.com/office/drawing/2014/main" id="{868155AC-FA61-9FE9-1C91-C304FE771E93}"/>
              </a:ext>
            </a:extLst>
          </p:cNvPr>
          <p:cNvSpPr txBox="1"/>
          <p:nvPr/>
        </p:nvSpPr>
        <p:spPr>
          <a:xfrm>
            <a:off x="1996225" y="1307063"/>
            <a:ext cx="13053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ER model</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34" name="图片 33">
            <a:extLst>
              <a:ext uri="{FF2B5EF4-FFF2-40B4-BE49-F238E27FC236}">
                <a16:creationId xmlns:a16="http://schemas.microsoft.com/office/drawing/2014/main" id="{BBA2060C-29BC-061F-E887-56838EEC6979}"/>
              </a:ext>
            </a:extLst>
          </p:cNvPr>
          <p:cNvPicPr>
            <a:picLocks noChangeAspect="1"/>
          </p:cNvPicPr>
          <p:nvPr/>
        </p:nvPicPr>
        <p:blipFill>
          <a:blip r:embed="rId6"/>
          <a:stretch>
            <a:fillRect/>
          </a:stretch>
        </p:blipFill>
        <p:spPr>
          <a:xfrm>
            <a:off x="1838647" y="5265312"/>
            <a:ext cx="1620485" cy="563647"/>
          </a:xfrm>
          <a:prstGeom prst="rect">
            <a:avLst/>
          </a:prstGeom>
        </p:spPr>
      </p:pic>
      <p:pic>
        <p:nvPicPr>
          <p:cNvPr id="11268" name="Picture 4" descr="undefined">
            <a:extLst>
              <a:ext uri="{FF2B5EF4-FFF2-40B4-BE49-F238E27FC236}">
                <a16:creationId xmlns:a16="http://schemas.microsoft.com/office/drawing/2014/main" id="{A06BBBAF-7E81-6374-101F-F901569CDC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9728" y="1348932"/>
            <a:ext cx="3703168" cy="3368879"/>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2B2CA802-9241-85AE-617A-2506D025F39D}"/>
              </a:ext>
            </a:extLst>
          </p:cNvPr>
          <p:cNvSpPr txBox="1"/>
          <p:nvPr/>
        </p:nvSpPr>
        <p:spPr>
          <a:xfrm>
            <a:off x="9801585" y="942581"/>
            <a:ext cx="13053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WS Model</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36" name="图片 35">
            <a:extLst>
              <a:ext uri="{FF2B5EF4-FFF2-40B4-BE49-F238E27FC236}">
                <a16:creationId xmlns:a16="http://schemas.microsoft.com/office/drawing/2014/main" id="{F13ABA92-3883-52BF-6616-8216098BAA62}"/>
              </a:ext>
            </a:extLst>
          </p:cNvPr>
          <p:cNvPicPr>
            <a:picLocks noChangeAspect="1"/>
          </p:cNvPicPr>
          <p:nvPr/>
        </p:nvPicPr>
        <p:blipFill>
          <a:blip r:embed="rId8"/>
          <a:stretch>
            <a:fillRect/>
          </a:stretch>
        </p:blipFill>
        <p:spPr>
          <a:xfrm>
            <a:off x="7673429" y="4661920"/>
            <a:ext cx="4533900" cy="1422400"/>
          </a:xfrm>
          <a:prstGeom prst="rect">
            <a:avLst/>
          </a:prstGeom>
        </p:spPr>
      </p:pic>
      <p:sp>
        <p:nvSpPr>
          <p:cNvPr id="2" name="文本框 1">
            <a:extLst>
              <a:ext uri="{FF2B5EF4-FFF2-40B4-BE49-F238E27FC236}">
                <a16:creationId xmlns:a16="http://schemas.microsoft.com/office/drawing/2014/main" id="{5A394D02-7B11-208D-A99C-E953CC1006C6}"/>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AD7DE1DD-E80B-63E2-7BD9-EA3549CE3D24}"/>
              </a:ext>
            </a:extLst>
          </p:cNvPr>
          <p:cNvPicPr>
            <a:picLocks noChangeAspect="1"/>
          </p:cNvPicPr>
          <p:nvPr/>
        </p:nvPicPr>
        <p:blipFill>
          <a:blip r:embed="rId9"/>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245EA045-325B-4E0F-028E-D044742AD236}"/>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305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Deep Generative Models of Graphs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4338" name="Picture 2" descr="Even relatively small graphs can be challenging to analyse, navigate ...">
            <a:extLst>
              <a:ext uri="{FF2B5EF4-FFF2-40B4-BE49-F238E27FC236}">
                <a16:creationId xmlns:a16="http://schemas.microsoft.com/office/drawing/2014/main" id="{5BCDA3D7-097C-7E61-19FE-28C752F0F4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29" y="1700174"/>
            <a:ext cx="1525985" cy="1532424"/>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Understanding Root Cause: DNS and Traceroute - Pingdom">
            <a:extLst>
              <a:ext uri="{FF2B5EF4-FFF2-40B4-BE49-F238E27FC236}">
                <a16:creationId xmlns:a16="http://schemas.microsoft.com/office/drawing/2014/main" id="{1FDAB922-0AB8-CDD0-7870-45A9483D32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142" y="3653695"/>
            <a:ext cx="1665672" cy="1532419"/>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Ten Ways to Change a System — Wellspring Consulting">
            <a:extLst>
              <a:ext uri="{FF2B5EF4-FFF2-40B4-BE49-F238E27FC236}">
                <a16:creationId xmlns:a16="http://schemas.microsoft.com/office/drawing/2014/main" id="{601AF890-9E93-8FC6-A27B-EFF7C41812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545" y="3539325"/>
            <a:ext cx="2210490" cy="1842075"/>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Example of resource mapping | Download Scientific Diagram">
            <a:extLst>
              <a:ext uri="{FF2B5EF4-FFF2-40B4-BE49-F238E27FC236}">
                <a16:creationId xmlns:a16="http://schemas.microsoft.com/office/drawing/2014/main" id="{FB431666-6B2E-59A9-12D5-59F8B46FA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6906" y="1675233"/>
            <a:ext cx="1753767" cy="1753767"/>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Demystifying Data-Driven Neural Networks for Multivariate Production ...">
            <a:extLst>
              <a:ext uri="{FF2B5EF4-FFF2-40B4-BE49-F238E27FC236}">
                <a16:creationId xmlns:a16="http://schemas.microsoft.com/office/drawing/2014/main" id="{4EA95D70-F8FD-8AD0-B292-FCCED46BDF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0716" y="2323572"/>
            <a:ext cx="3584334" cy="2343979"/>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Organisation network based on joint work-package collaboration ...">
            <a:extLst>
              <a:ext uri="{FF2B5EF4-FFF2-40B4-BE49-F238E27FC236}">
                <a16:creationId xmlns:a16="http://schemas.microsoft.com/office/drawing/2014/main" id="{FFFB69B1-8197-7BE5-5B75-15DEEF4583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90487" y="928486"/>
            <a:ext cx="1716371" cy="1716371"/>
          </a:xfrm>
          <a:prstGeom prst="rect">
            <a:avLst/>
          </a:prstGeom>
          <a:noFill/>
          <a:extLst>
            <a:ext uri="{909E8E84-426E-40DD-AFC4-6F175D3DCCD1}">
              <a14:hiddenFill xmlns:a14="http://schemas.microsoft.com/office/drawing/2010/main">
                <a:solidFill>
                  <a:srgbClr val="FFFFFF"/>
                </a:solidFill>
              </a14:hiddenFill>
            </a:ext>
          </a:extLst>
        </p:spPr>
      </p:pic>
      <p:sp>
        <p:nvSpPr>
          <p:cNvPr id="3" name="右箭头 2">
            <a:extLst>
              <a:ext uri="{FF2B5EF4-FFF2-40B4-BE49-F238E27FC236}">
                <a16:creationId xmlns:a16="http://schemas.microsoft.com/office/drawing/2014/main" id="{1261983E-A9A5-68DF-E981-832DA6C0D02E}"/>
              </a:ext>
            </a:extLst>
          </p:cNvPr>
          <p:cNvSpPr/>
          <p:nvPr/>
        </p:nvSpPr>
        <p:spPr>
          <a:xfrm>
            <a:off x="4649035" y="3232598"/>
            <a:ext cx="322210" cy="262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 name="右箭头 3">
            <a:extLst>
              <a:ext uri="{FF2B5EF4-FFF2-40B4-BE49-F238E27FC236}">
                <a16:creationId xmlns:a16="http://schemas.microsoft.com/office/drawing/2014/main" id="{F2C845D1-A7C2-8439-485F-79EEECAA4A69}"/>
              </a:ext>
            </a:extLst>
          </p:cNvPr>
          <p:cNvSpPr/>
          <p:nvPr/>
        </p:nvSpPr>
        <p:spPr>
          <a:xfrm>
            <a:off x="9135626" y="3266916"/>
            <a:ext cx="322210" cy="262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14352" name="Picture 16" descr="d3.js - How to plot a directed Graph in R with networkD3? - Stack Overflow">
            <a:extLst>
              <a:ext uri="{FF2B5EF4-FFF2-40B4-BE49-F238E27FC236}">
                <a16:creationId xmlns:a16="http://schemas.microsoft.com/office/drawing/2014/main" id="{06028CD8-FF79-0666-2FF2-BB65490D08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8412" y="2634801"/>
            <a:ext cx="1919802" cy="1761212"/>
          </a:xfrm>
          <a:prstGeom prst="rect">
            <a:avLst/>
          </a:prstGeom>
          <a:noFill/>
          <a:extLst>
            <a:ext uri="{909E8E84-426E-40DD-AFC4-6F175D3DCCD1}">
              <a14:hiddenFill xmlns:a14="http://schemas.microsoft.com/office/drawing/2010/main">
                <a:solidFill>
                  <a:srgbClr val="FFFFFF"/>
                </a:solidFill>
              </a14:hiddenFill>
            </a:ext>
          </a:extLst>
        </p:spPr>
      </p:pic>
      <p:pic>
        <p:nvPicPr>
          <p:cNvPr id="14354" name="Picture 18" descr="Multiscale Modeling of Drug-induced Effects of ReDuNing Injection on ...">
            <a:extLst>
              <a:ext uri="{FF2B5EF4-FFF2-40B4-BE49-F238E27FC236}">
                <a16:creationId xmlns:a16="http://schemas.microsoft.com/office/drawing/2014/main" id="{6981605C-0776-5B40-2381-29624C2CD4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82896" y="4411437"/>
            <a:ext cx="1810834" cy="157779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23B2B344-A6EB-E856-20FA-60F106091D7B}"/>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6" name="图片 5">
            <a:extLst>
              <a:ext uri="{FF2B5EF4-FFF2-40B4-BE49-F238E27FC236}">
                <a16:creationId xmlns:a16="http://schemas.microsoft.com/office/drawing/2014/main" id="{B335F738-DEB5-DA96-1EBF-DD471171A07C}"/>
              </a:ext>
            </a:extLst>
          </p:cNvPr>
          <p:cNvPicPr>
            <a:picLocks noChangeAspect="1"/>
          </p:cNvPicPr>
          <p:nvPr/>
        </p:nvPicPr>
        <p:blipFill>
          <a:blip r:embed="rId11"/>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B9443BC0-6E55-735B-2425-B32366FA18BD}"/>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91895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Deep Generative Models of Graphs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AA43320A-A3B6-B0D0-E934-DA39730EA9C1}"/>
              </a:ext>
            </a:extLst>
          </p:cNvPr>
          <p:cNvSpPr txBox="1"/>
          <p:nvPr/>
        </p:nvSpPr>
        <p:spPr>
          <a:xfrm>
            <a:off x="574304" y="6328260"/>
            <a:ext cx="71808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ieeexplore.ieee.org</a:t>
            </a: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/document/9920219</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790BEECD-39E5-4F14-8443-8DC29B47BB13}"/>
              </a:ext>
            </a:extLst>
          </p:cNvPr>
          <p:cNvPicPr>
            <a:picLocks noChangeAspect="1"/>
          </p:cNvPicPr>
          <p:nvPr/>
        </p:nvPicPr>
        <p:blipFill>
          <a:blip r:embed="rId3"/>
          <a:stretch>
            <a:fillRect/>
          </a:stretch>
        </p:blipFill>
        <p:spPr>
          <a:xfrm>
            <a:off x="1563872" y="1411200"/>
            <a:ext cx="7772400" cy="4170839"/>
          </a:xfrm>
          <a:prstGeom prst="rect">
            <a:avLst/>
          </a:prstGeom>
        </p:spPr>
      </p:pic>
      <p:pic>
        <p:nvPicPr>
          <p:cNvPr id="5" name="图片 4">
            <a:extLst>
              <a:ext uri="{FF2B5EF4-FFF2-40B4-BE49-F238E27FC236}">
                <a16:creationId xmlns:a16="http://schemas.microsoft.com/office/drawing/2014/main" id="{39B0BDB3-FF50-A49B-6606-D7D456FF8830}"/>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DC6BD4B2-D088-43A7-466B-3DEEBF617F4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71757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Deep Generative Models of Graphs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AA43320A-A3B6-B0D0-E934-DA39730EA9C1}"/>
              </a:ext>
            </a:extLst>
          </p:cNvPr>
          <p:cNvSpPr txBox="1"/>
          <p:nvPr/>
        </p:nvSpPr>
        <p:spPr>
          <a:xfrm>
            <a:off x="574304" y="6328260"/>
            <a:ext cx="71808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ieeexplore.ieee.org</a:t>
            </a: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/document/9920219</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F149288A-9EF5-3381-72E1-A67FAF7862A1}"/>
              </a:ext>
            </a:extLst>
          </p:cNvPr>
          <p:cNvPicPr>
            <a:picLocks noChangeAspect="1"/>
          </p:cNvPicPr>
          <p:nvPr/>
        </p:nvPicPr>
        <p:blipFill>
          <a:blip r:embed="rId3"/>
          <a:stretch>
            <a:fillRect/>
          </a:stretch>
        </p:blipFill>
        <p:spPr>
          <a:xfrm>
            <a:off x="376553" y="1890859"/>
            <a:ext cx="11438893" cy="3428115"/>
          </a:xfrm>
          <a:prstGeom prst="rect">
            <a:avLst/>
          </a:prstGeom>
        </p:spPr>
      </p:pic>
      <p:pic>
        <p:nvPicPr>
          <p:cNvPr id="4" name="图片 3">
            <a:extLst>
              <a:ext uri="{FF2B5EF4-FFF2-40B4-BE49-F238E27FC236}">
                <a16:creationId xmlns:a16="http://schemas.microsoft.com/office/drawing/2014/main" id="{39A526B5-3FF1-FE45-4569-4F7067756FED}"/>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1BDB91CC-498E-8070-D24E-66FDE8D02E4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57443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Deep Generative Models of Graphs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AA43320A-A3B6-B0D0-E934-DA39730EA9C1}"/>
              </a:ext>
            </a:extLst>
          </p:cNvPr>
          <p:cNvSpPr txBox="1"/>
          <p:nvPr/>
        </p:nvSpPr>
        <p:spPr>
          <a:xfrm>
            <a:off x="574304" y="6328260"/>
            <a:ext cx="71808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ieeexplore.ieee.org</a:t>
            </a: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/document/9920219</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F149288A-9EF5-3381-72E1-A67FAF7862A1}"/>
              </a:ext>
            </a:extLst>
          </p:cNvPr>
          <p:cNvPicPr>
            <a:picLocks noChangeAspect="1"/>
          </p:cNvPicPr>
          <p:nvPr/>
        </p:nvPicPr>
        <p:blipFill>
          <a:blip r:embed="rId3"/>
          <a:stretch>
            <a:fillRect/>
          </a:stretch>
        </p:blipFill>
        <p:spPr>
          <a:xfrm>
            <a:off x="376553" y="1890859"/>
            <a:ext cx="11438893" cy="3428115"/>
          </a:xfrm>
          <a:prstGeom prst="rect">
            <a:avLst/>
          </a:prstGeom>
        </p:spPr>
      </p:pic>
      <p:sp>
        <p:nvSpPr>
          <p:cNvPr id="3" name="椭圆 2">
            <a:extLst>
              <a:ext uri="{FF2B5EF4-FFF2-40B4-BE49-F238E27FC236}">
                <a16:creationId xmlns:a16="http://schemas.microsoft.com/office/drawing/2014/main" id="{33351EC7-EB43-83C8-B40A-D982B1AE5841}"/>
              </a:ext>
            </a:extLst>
          </p:cNvPr>
          <p:cNvSpPr/>
          <p:nvPr/>
        </p:nvSpPr>
        <p:spPr>
          <a:xfrm>
            <a:off x="4108361" y="3065172"/>
            <a:ext cx="1545464" cy="592428"/>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6" name="图片 5">
            <a:extLst>
              <a:ext uri="{FF2B5EF4-FFF2-40B4-BE49-F238E27FC236}">
                <a16:creationId xmlns:a16="http://schemas.microsoft.com/office/drawing/2014/main" id="{C2C10FED-3A8D-0FEF-FE5A-FA9436258CC5}"/>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B98AAAD5-9818-DD81-0136-BC653944F60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371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Deep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Walk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532092B8-CD80-B357-6E73-BB4B4A998F66}"/>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hlinkClick r:id="rId3"/>
              </a:rPr>
              <a:t>https://arxiv.org/pdf/1403.6652.pdf</a:t>
            </a:r>
            <a:endParaRPr lang="zh-CN" altLang="en-US"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63CF235-0E9B-DE57-1DAD-C57EE2BDA571}"/>
              </a:ext>
            </a:extLst>
          </p:cNvPr>
          <p:cNvPicPr>
            <a:picLocks noChangeAspect="1"/>
          </p:cNvPicPr>
          <p:nvPr/>
        </p:nvPicPr>
        <p:blipFill>
          <a:blip r:embed="rId4"/>
          <a:stretch>
            <a:fillRect/>
          </a:stretch>
        </p:blipFill>
        <p:spPr>
          <a:xfrm>
            <a:off x="1025911" y="1562238"/>
            <a:ext cx="10330061" cy="3733524"/>
          </a:xfrm>
          <a:prstGeom prst="rect">
            <a:avLst/>
          </a:prstGeom>
        </p:spPr>
      </p:pic>
      <p:pic>
        <p:nvPicPr>
          <p:cNvPr id="3" name="图片 2">
            <a:extLst>
              <a:ext uri="{FF2B5EF4-FFF2-40B4-BE49-F238E27FC236}">
                <a16:creationId xmlns:a16="http://schemas.microsoft.com/office/drawing/2014/main" id="{42153CA7-C680-54FC-1951-13905A485387}"/>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542B6B9B-C0F5-F978-4A82-2113A87873D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3702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Graph RNN</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600" b="0" i="0" u="none" strike="noStrike" kern="1200" cap="none" spc="0" normalizeH="0" baseline="0" noProof="0" dirty="0">
                <a:ln>
                  <a:noFill/>
                </a:ln>
                <a:solidFill>
                  <a:prstClr val="black"/>
                </a:solidFill>
                <a:effectLst/>
                <a:uLnTx/>
                <a:uFillTx/>
                <a:latin typeface="Source Sans Pro" panose="020B0503030403020204" pitchFamily="34" charset="0"/>
                <a:ea typeface="宋体" panose="02010600030101010101" pitchFamily="2" charset="-122"/>
                <a:cs typeface="+mn-cs"/>
              </a:rPr>
              <a:t>https://</a:t>
            </a:r>
            <a:r>
              <a:rPr kumimoji="0" lang="en" altLang="zh-CN" sz="1600" b="0" i="0" u="none" strike="noStrike" kern="1200" cap="none" spc="0" normalizeH="0" baseline="0" noProof="0" dirty="0" err="1">
                <a:ln>
                  <a:noFill/>
                </a:ln>
                <a:solidFill>
                  <a:prstClr val="black"/>
                </a:solidFill>
                <a:effectLst/>
                <a:uLnTx/>
                <a:uFillTx/>
                <a:latin typeface="Source Sans Pro" panose="020B0503030403020204" pitchFamily="34" charset="0"/>
                <a:ea typeface="宋体" panose="02010600030101010101" pitchFamily="2" charset="-122"/>
                <a:cs typeface="+mn-cs"/>
              </a:rPr>
              <a:t>arxiv.org</a:t>
            </a:r>
            <a:r>
              <a:rPr kumimoji="0" lang="en" altLang="zh-CN" sz="1600" b="0" i="0" u="none" strike="noStrike" kern="1200" cap="none" spc="0" normalizeH="0" baseline="0" noProof="0" dirty="0">
                <a:ln>
                  <a:noFill/>
                </a:ln>
                <a:solidFill>
                  <a:prstClr val="black"/>
                </a:solidFill>
                <a:effectLst/>
                <a:uLnTx/>
                <a:uFillTx/>
                <a:latin typeface="Source Sans Pro" panose="020B0503030403020204" pitchFamily="34" charset="0"/>
                <a:ea typeface="宋体" panose="02010600030101010101" pitchFamily="2" charset="-122"/>
                <a:cs typeface="+mn-cs"/>
              </a:rPr>
              <a:t>/pdf/1802.08773.pdf</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3" name="图片 2">
            <a:extLst>
              <a:ext uri="{FF2B5EF4-FFF2-40B4-BE49-F238E27FC236}">
                <a16:creationId xmlns:a16="http://schemas.microsoft.com/office/drawing/2014/main" id="{B09C03F1-3E85-A9BF-1961-434D5A7C144D}"/>
              </a:ext>
            </a:extLst>
          </p:cNvPr>
          <p:cNvPicPr>
            <a:picLocks noChangeAspect="1"/>
          </p:cNvPicPr>
          <p:nvPr/>
        </p:nvPicPr>
        <p:blipFill>
          <a:blip r:embed="rId3"/>
          <a:stretch>
            <a:fillRect/>
          </a:stretch>
        </p:blipFill>
        <p:spPr>
          <a:xfrm>
            <a:off x="5226585" y="330753"/>
            <a:ext cx="6209959" cy="5460730"/>
          </a:xfrm>
          <a:prstGeom prst="rect">
            <a:avLst/>
          </a:prstGeom>
        </p:spPr>
      </p:pic>
      <p:pic>
        <p:nvPicPr>
          <p:cNvPr id="4" name="Picture 6" descr="斯坦福大学Jure Leskovec :《大规模知识图谱推理》">
            <a:extLst>
              <a:ext uri="{FF2B5EF4-FFF2-40B4-BE49-F238E27FC236}">
                <a16:creationId xmlns:a16="http://schemas.microsoft.com/office/drawing/2014/main" id="{C97202A8-1574-63AD-82ED-D397F4FB4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829" y="1935710"/>
            <a:ext cx="3840518" cy="186354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E06E23A-443C-D8A4-157E-8B95BB92735D}"/>
              </a:ext>
            </a:extLst>
          </p:cNvPr>
          <p:cNvSpPr txBox="1"/>
          <p:nvPr/>
        </p:nvSpPr>
        <p:spPr>
          <a:xfrm>
            <a:off x="635619" y="3838850"/>
            <a:ext cx="384051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Jure </a:t>
            </a:r>
            <a:r>
              <a:rPr kumimoji="0" lang="en" altLang="zh-CN" sz="1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Leskovec</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5" name="图片 4">
            <a:extLst>
              <a:ext uri="{FF2B5EF4-FFF2-40B4-BE49-F238E27FC236}">
                <a16:creationId xmlns:a16="http://schemas.microsoft.com/office/drawing/2014/main" id="{F067C8FF-946F-A7CE-8470-80B8CE03A68B}"/>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10" name="Picture 5" descr="Z:\e\建院\logo\uplogo copy.png">
            <a:extLst>
              <a:ext uri="{FF2B5EF4-FFF2-40B4-BE49-F238E27FC236}">
                <a16:creationId xmlns:a16="http://schemas.microsoft.com/office/drawing/2014/main" id="{3CA05BD9-6B3C-D256-68F4-9F605A57786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73053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Graph RNN</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600" b="0" i="0" u="none" strike="noStrike" kern="1200" cap="none" spc="0" normalizeH="0" baseline="0" noProof="0" dirty="0">
                <a:ln>
                  <a:noFill/>
                </a:ln>
                <a:solidFill>
                  <a:prstClr val="black"/>
                </a:solidFill>
                <a:effectLst/>
                <a:uLnTx/>
                <a:uFillTx/>
                <a:latin typeface="Source Sans Pro" panose="020B0503030403020204" pitchFamily="34" charset="0"/>
                <a:ea typeface="宋体" panose="02010600030101010101" pitchFamily="2" charset="-122"/>
                <a:cs typeface="+mn-cs"/>
              </a:rPr>
              <a:t>https://</a:t>
            </a:r>
            <a:r>
              <a:rPr kumimoji="0" lang="en" altLang="zh-CN" sz="1600" b="0" i="0" u="none" strike="noStrike" kern="1200" cap="none" spc="0" normalizeH="0" baseline="0" noProof="0" dirty="0" err="1">
                <a:ln>
                  <a:noFill/>
                </a:ln>
                <a:solidFill>
                  <a:prstClr val="black"/>
                </a:solidFill>
                <a:effectLst/>
                <a:uLnTx/>
                <a:uFillTx/>
                <a:latin typeface="Source Sans Pro" panose="020B0503030403020204" pitchFamily="34" charset="0"/>
                <a:ea typeface="宋体" panose="02010600030101010101" pitchFamily="2" charset="-122"/>
                <a:cs typeface="+mn-cs"/>
              </a:rPr>
              <a:t>arxiv.org</a:t>
            </a:r>
            <a:r>
              <a:rPr kumimoji="0" lang="en" altLang="zh-CN" sz="1600" b="0" i="0" u="none" strike="noStrike" kern="1200" cap="none" spc="0" normalizeH="0" baseline="0" noProof="0" dirty="0">
                <a:ln>
                  <a:noFill/>
                </a:ln>
                <a:solidFill>
                  <a:prstClr val="black"/>
                </a:solidFill>
                <a:effectLst/>
                <a:uLnTx/>
                <a:uFillTx/>
                <a:latin typeface="Source Sans Pro" panose="020B0503030403020204" pitchFamily="34" charset="0"/>
                <a:ea typeface="宋体" panose="02010600030101010101" pitchFamily="2" charset="-122"/>
                <a:cs typeface="+mn-cs"/>
              </a:rPr>
              <a:t>/pdf/1802.08773.pdf</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2" name="图片 1">
            <a:extLst>
              <a:ext uri="{FF2B5EF4-FFF2-40B4-BE49-F238E27FC236}">
                <a16:creationId xmlns:a16="http://schemas.microsoft.com/office/drawing/2014/main" id="{D6055F6D-70A9-1572-5E29-DA9B58B1F271}"/>
              </a:ext>
            </a:extLst>
          </p:cNvPr>
          <p:cNvPicPr>
            <a:picLocks noChangeAspect="1"/>
          </p:cNvPicPr>
          <p:nvPr/>
        </p:nvPicPr>
        <p:blipFill>
          <a:blip r:embed="rId3"/>
          <a:stretch>
            <a:fillRect/>
          </a:stretch>
        </p:blipFill>
        <p:spPr>
          <a:xfrm>
            <a:off x="635619" y="1897498"/>
            <a:ext cx="7263030" cy="3063003"/>
          </a:xfrm>
          <a:prstGeom prst="rect">
            <a:avLst/>
          </a:prstGeom>
        </p:spPr>
      </p:pic>
      <p:pic>
        <p:nvPicPr>
          <p:cNvPr id="5" name="图片 4">
            <a:extLst>
              <a:ext uri="{FF2B5EF4-FFF2-40B4-BE49-F238E27FC236}">
                <a16:creationId xmlns:a16="http://schemas.microsoft.com/office/drawing/2014/main" id="{FDB4E785-F948-60F0-C1DC-C120B6ABDD5E}"/>
              </a:ext>
            </a:extLst>
          </p:cNvPr>
          <p:cNvPicPr>
            <a:picLocks noChangeAspect="1"/>
          </p:cNvPicPr>
          <p:nvPr/>
        </p:nvPicPr>
        <p:blipFill>
          <a:blip r:embed="rId4"/>
          <a:stretch>
            <a:fillRect/>
          </a:stretch>
        </p:blipFill>
        <p:spPr>
          <a:xfrm>
            <a:off x="8369575" y="889793"/>
            <a:ext cx="3121554" cy="511441"/>
          </a:xfrm>
          <a:prstGeom prst="rect">
            <a:avLst/>
          </a:prstGeom>
        </p:spPr>
      </p:pic>
      <p:pic>
        <p:nvPicPr>
          <p:cNvPr id="10" name="图片 9">
            <a:extLst>
              <a:ext uri="{FF2B5EF4-FFF2-40B4-BE49-F238E27FC236}">
                <a16:creationId xmlns:a16="http://schemas.microsoft.com/office/drawing/2014/main" id="{B1CAB723-1DFE-E424-E6E2-5CB47557D5CF}"/>
              </a:ext>
            </a:extLst>
          </p:cNvPr>
          <p:cNvPicPr>
            <a:picLocks noChangeAspect="1"/>
          </p:cNvPicPr>
          <p:nvPr/>
        </p:nvPicPr>
        <p:blipFill>
          <a:blip r:embed="rId5"/>
          <a:stretch>
            <a:fillRect/>
          </a:stretch>
        </p:blipFill>
        <p:spPr>
          <a:xfrm>
            <a:off x="8369575" y="1447961"/>
            <a:ext cx="3596013" cy="511433"/>
          </a:xfrm>
          <a:prstGeom prst="rect">
            <a:avLst/>
          </a:prstGeom>
        </p:spPr>
      </p:pic>
      <p:pic>
        <p:nvPicPr>
          <p:cNvPr id="11" name="图片 10">
            <a:extLst>
              <a:ext uri="{FF2B5EF4-FFF2-40B4-BE49-F238E27FC236}">
                <a16:creationId xmlns:a16="http://schemas.microsoft.com/office/drawing/2014/main" id="{F74E39EC-70C2-137D-0C8C-1B9DA8EBA1E9}"/>
              </a:ext>
            </a:extLst>
          </p:cNvPr>
          <p:cNvPicPr>
            <a:picLocks noChangeAspect="1"/>
          </p:cNvPicPr>
          <p:nvPr/>
        </p:nvPicPr>
        <p:blipFill>
          <a:blip r:embed="rId6"/>
          <a:stretch>
            <a:fillRect/>
          </a:stretch>
        </p:blipFill>
        <p:spPr>
          <a:xfrm>
            <a:off x="8369575" y="3210501"/>
            <a:ext cx="3014939" cy="1026827"/>
          </a:xfrm>
          <a:prstGeom prst="rect">
            <a:avLst/>
          </a:prstGeom>
        </p:spPr>
      </p:pic>
      <p:pic>
        <p:nvPicPr>
          <p:cNvPr id="12" name="图片 11">
            <a:extLst>
              <a:ext uri="{FF2B5EF4-FFF2-40B4-BE49-F238E27FC236}">
                <a16:creationId xmlns:a16="http://schemas.microsoft.com/office/drawing/2014/main" id="{79AFA9D4-B44E-2EC4-62A0-4922D065A11F}"/>
              </a:ext>
            </a:extLst>
          </p:cNvPr>
          <p:cNvPicPr>
            <a:picLocks noChangeAspect="1"/>
          </p:cNvPicPr>
          <p:nvPr/>
        </p:nvPicPr>
        <p:blipFill>
          <a:blip r:embed="rId7"/>
          <a:stretch>
            <a:fillRect/>
          </a:stretch>
        </p:blipFill>
        <p:spPr>
          <a:xfrm>
            <a:off x="8369575" y="2399619"/>
            <a:ext cx="3308358" cy="701773"/>
          </a:xfrm>
          <a:prstGeom prst="rect">
            <a:avLst/>
          </a:prstGeom>
        </p:spPr>
      </p:pic>
      <p:pic>
        <p:nvPicPr>
          <p:cNvPr id="13" name="图片 12">
            <a:extLst>
              <a:ext uri="{FF2B5EF4-FFF2-40B4-BE49-F238E27FC236}">
                <a16:creationId xmlns:a16="http://schemas.microsoft.com/office/drawing/2014/main" id="{01EF5AF1-87B5-6DDF-508D-6B40165BBC1D}"/>
              </a:ext>
            </a:extLst>
          </p:cNvPr>
          <p:cNvPicPr>
            <a:picLocks noChangeAspect="1"/>
          </p:cNvPicPr>
          <p:nvPr/>
        </p:nvPicPr>
        <p:blipFill>
          <a:blip r:embed="rId8"/>
          <a:stretch>
            <a:fillRect/>
          </a:stretch>
        </p:blipFill>
        <p:spPr>
          <a:xfrm>
            <a:off x="8369575" y="5471178"/>
            <a:ext cx="2663843" cy="484335"/>
          </a:xfrm>
          <a:prstGeom prst="rect">
            <a:avLst/>
          </a:prstGeom>
        </p:spPr>
      </p:pic>
      <p:pic>
        <p:nvPicPr>
          <p:cNvPr id="3" name="图片 2">
            <a:extLst>
              <a:ext uri="{FF2B5EF4-FFF2-40B4-BE49-F238E27FC236}">
                <a16:creationId xmlns:a16="http://schemas.microsoft.com/office/drawing/2014/main" id="{993D6E5B-95D0-1EB3-900F-6222938F6CDD}"/>
              </a:ext>
            </a:extLst>
          </p:cNvPr>
          <p:cNvPicPr>
            <a:picLocks noChangeAspect="1"/>
          </p:cNvPicPr>
          <p:nvPr/>
        </p:nvPicPr>
        <p:blipFill>
          <a:blip r:embed="rId9"/>
          <a:stretch>
            <a:fillRect/>
          </a:stretch>
        </p:blipFill>
        <p:spPr>
          <a:xfrm>
            <a:off x="8353717" y="4636650"/>
            <a:ext cx="3199699" cy="773387"/>
          </a:xfrm>
          <a:prstGeom prst="rect">
            <a:avLst/>
          </a:prstGeom>
        </p:spPr>
      </p:pic>
      <p:pic>
        <p:nvPicPr>
          <p:cNvPr id="6" name="图片 5">
            <a:extLst>
              <a:ext uri="{FF2B5EF4-FFF2-40B4-BE49-F238E27FC236}">
                <a16:creationId xmlns:a16="http://schemas.microsoft.com/office/drawing/2014/main" id="{4139E908-F263-BD6E-F5C4-3A60114286B6}"/>
              </a:ext>
            </a:extLst>
          </p:cNvPr>
          <p:cNvPicPr>
            <a:picLocks noChangeAspect="1"/>
          </p:cNvPicPr>
          <p:nvPr/>
        </p:nvPicPr>
        <p:blipFill>
          <a:blip r:embed="rId10"/>
          <a:stretch>
            <a:fillRect/>
          </a:stretch>
        </p:blipFill>
        <p:spPr>
          <a:xfrm>
            <a:off x="11502886" y="6303184"/>
            <a:ext cx="465794" cy="465794"/>
          </a:xfrm>
          <a:prstGeom prst="rect">
            <a:avLst/>
          </a:prstGeom>
        </p:spPr>
      </p:pic>
      <p:pic>
        <p:nvPicPr>
          <p:cNvPr id="14" name="Picture 5" descr="Z:\e\建院\logo\uplogo copy.png">
            <a:extLst>
              <a:ext uri="{FF2B5EF4-FFF2-40B4-BE49-F238E27FC236}">
                <a16:creationId xmlns:a16="http://schemas.microsoft.com/office/drawing/2014/main" id="{EC89E3D3-205A-123A-2F59-65838568CC02}"/>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51509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Graph RNN</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DD83BDB-4F1F-77B2-1CF0-0F82F7327A72}"/>
              </a:ext>
            </a:extLst>
          </p:cNvPr>
          <p:cNvSpPr/>
          <p:nvPr/>
        </p:nvSpPr>
        <p:spPr>
          <a:xfrm>
            <a:off x="2706833" y="6246684"/>
            <a:ext cx="531670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600" b="0" i="0" u="none" strike="noStrike" kern="1200" cap="none" spc="0" normalizeH="0" baseline="0" noProof="0" dirty="0">
                <a:ln>
                  <a:noFill/>
                </a:ln>
                <a:solidFill>
                  <a:prstClr val="black"/>
                </a:solidFill>
                <a:effectLst/>
                <a:uLnTx/>
                <a:uFillTx/>
                <a:latin typeface="Source Sans Pro" panose="020B0503030403020204" pitchFamily="34" charset="0"/>
                <a:ea typeface="宋体" panose="02010600030101010101" pitchFamily="2" charset="-122"/>
                <a:cs typeface="+mn-cs"/>
              </a:rPr>
              <a:t>https://</a:t>
            </a:r>
            <a:r>
              <a:rPr kumimoji="0" lang="en" altLang="zh-CN" sz="1600" b="0" i="0" u="none" strike="noStrike" kern="1200" cap="none" spc="0" normalizeH="0" baseline="0" noProof="0" dirty="0" err="1">
                <a:ln>
                  <a:noFill/>
                </a:ln>
                <a:solidFill>
                  <a:prstClr val="black"/>
                </a:solidFill>
                <a:effectLst/>
                <a:uLnTx/>
                <a:uFillTx/>
                <a:latin typeface="Source Sans Pro" panose="020B0503030403020204" pitchFamily="34" charset="0"/>
                <a:ea typeface="宋体" panose="02010600030101010101" pitchFamily="2" charset="-122"/>
                <a:cs typeface="+mn-cs"/>
              </a:rPr>
              <a:t>arxiv.org</a:t>
            </a:r>
            <a:r>
              <a:rPr kumimoji="0" lang="en" altLang="zh-CN" sz="1600" b="0" i="0" u="none" strike="noStrike" kern="1200" cap="none" spc="0" normalizeH="0" baseline="0" noProof="0" dirty="0">
                <a:ln>
                  <a:noFill/>
                </a:ln>
                <a:solidFill>
                  <a:prstClr val="black"/>
                </a:solidFill>
                <a:effectLst/>
                <a:uLnTx/>
                <a:uFillTx/>
                <a:latin typeface="Source Sans Pro" panose="020B0503030403020204" pitchFamily="34" charset="0"/>
                <a:ea typeface="宋体" panose="02010600030101010101" pitchFamily="2" charset="-122"/>
                <a:cs typeface="+mn-cs"/>
              </a:rPr>
              <a:t>/pdf/1802.08773.pdf</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3" name="图片 2">
            <a:extLst>
              <a:ext uri="{FF2B5EF4-FFF2-40B4-BE49-F238E27FC236}">
                <a16:creationId xmlns:a16="http://schemas.microsoft.com/office/drawing/2014/main" id="{CEA9255D-8709-CCB6-F6CD-25D8FACED82D}"/>
              </a:ext>
            </a:extLst>
          </p:cNvPr>
          <p:cNvPicPr>
            <a:picLocks noChangeAspect="1"/>
          </p:cNvPicPr>
          <p:nvPr/>
        </p:nvPicPr>
        <p:blipFill>
          <a:blip r:embed="rId3"/>
          <a:stretch>
            <a:fillRect/>
          </a:stretch>
        </p:blipFill>
        <p:spPr>
          <a:xfrm>
            <a:off x="2706832" y="1311877"/>
            <a:ext cx="6592841" cy="4676796"/>
          </a:xfrm>
          <a:prstGeom prst="rect">
            <a:avLst/>
          </a:prstGeom>
        </p:spPr>
      </p:pic>
      <p:pic>
        <p:nvPicPr>
          <p:cNvPr id="4" name="图片 3">
            <a:extLst>
              <a:ext uri="{FF2B5EF4-FFF2-40B4-BE49-F238E27FC236}">
                <a16:creationId xmlns:a16="http://schemas.microsoft.com/office/drawing/2014/main" id="{660A29C7-16B8-1A18-E6CF-E4B0186BF04B}"/>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958AA376-D77E-7738-0F63-4AE8FD26571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15511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Graph RNN - Results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DD83BDB-4F1F-77B2-1CF0-0F82F7327A72}"/>
              </a:ext>
            </a:extLst>
          </p:cNvPr>
          <p:cNvSpPr/>
          <p:nvPr/>
        </p:nvSpPr>
        <p:spPr>
          <a:xfrm>
            <a:off x="724829" y="6303829"/>
            <a:ext cx="531670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600" b="0" i="0" u="none" strike="noStrike" kern="1200" cap="none" spc="0" normalizeH="0" baseline="0" noProof="0" dirty="0">
                <a:ln>
                  <a:noFill/>
                </a:ln>
                <a:solidFill>
                  <a:prstClr val="black"/>
                </a:solidFill>
                <a:effectLst/>
                <a:uLnTx/>
                <a:uFillTx/>
                <a:latin typeface="Source Sans Pro" panose="020B0503030403020204" pitchFamily="34" charset="0"/>
                <a:ea typeface="宋体" panose="02010600030101010101" pitchFamily="2" charset="-122"/>
                <a:cs typeface="+mn-cs"/>
              </a:rPr>
              <a:t>https://</a:t>
            </a:r>
            <a:r>
              <a:rPr kumimoji="0" lang="en" altLang="zh-CN" sz="1600" b="0" i="0" u="none" strike="noStrike" kern="1200" cap="none" spc="0" normalizeH="0" baseline="0" noProof="0" dirty="0" err="1">
                <a:ln>
                  <a:noFill/>
                </a:ln>
                <a:solidFill>
                  <a:prstClr val="black"/>
                </a:solidFill>
                <a:effectLst/>
                <a:uLnTx/>
                <a:uFillTx/>
                <a:latin typeface="Source Sans Pro" panose="020B0503030403020204" pitchFamily="34" charset="0"/>
                <a:ea typeface="宋体" panose="02010600030101010101" pitchFamily="2" charset="-122"/>
                <a:cs typeface="+mn-cs"/>
              </a:rPr>
              <a:t>arxiv.org</a:t>
            </a:r>
            <a:r>
              <a:rPr kumimoji="0" lang="en" altLang="zh-CN" sz="1600" b="0" i="0" u="none" strike="noStrike" kern="1200" cap="none" spc="0" normalizeH="0" baseline="0" noProof="0" dirty="0">
                <a:ln>
                  <a:noFill/>
                </a:ln>
                <a:solidFill>
                  <a:prstClr val="black"/>
                </a:solidFill>
                <a:effectLst/>
                <a:uLnTx/>
                <a:uFillTx/>
                <a:latin typeface="Source Sans Pro" panose="020B0503030403020204" pitchFamily="34" charset="0"/>
                <a:ea typeface="宋体" panose="02010600030101010101" pitchFamily="2" charset="-122"/>
                <a:cs typeface="+mn-cs"/>
              </a:rPr>
              <a:t>/pdf/1802.08773.pdf</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2" name="图片 1">
            <a:extLst>
              <a:ext uri="{FF2B5EF4-FFF2-40B4-BE49-F238E27FC236}">
                <a16:creationId xmlns:a16="http://schemas.microsoft.com/office/drawing/2014/main" id="{FF828971-34E0-6A33-28DA-23CD7E67BBA6}"/>
              </a:ext>
            </a:extLst>
          </p:cNvPr>
          <p:cNvPicPr>
            <a:picLocks noChangeAspect="1"/>
          </p:cNvPicPr>
          <p:nvPr/>
        </p:nvPicPr>
        <p:blipFill>
          <a:blip r:embed="rId3"/>
          <a:stretch>
            <a:fillRect/>
          </a:stretch>
        </p:blipFill>
        <p:spPr>
          <a:xfrm>
            <a:off x="577734" y="1981336"/>
            <a:ext cx="11036532" cy="3155705"/>
          </a:xfrm>
          <a:prstGeom prst="rect">
            <a:avLst/>
          </a:prstGeom>
        </p:spPr>
      </p:pic>
      <p:pic>
        <p:nvPicPr>
          <p:cNvPr id="4" name="图片 3">
            <a:extLst>
              <a:ext uri="{FF2B5EF4-FFF2-40B4-BE49-F238E27FC236}">
                <a16:creationId xmlns:a16="http://schemas.microsoft.com/office/drawing/2014/main" id="{A62DC2BB-318F-BA00-9626-E74E62CF39C0}"/>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753D38E0-BE2F-7D38-EB74-430610E5F1A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67524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Graph RNN - Results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DD83BDB-4F1F-77B2-1CF0-0F82F7327A72}"/>
              </a:ext>
            </a:extLst>
          </p:cNvPr>
          <p:cNvSpPr/>
          <p:nvPr/>
        </p:nvSpPr>
        <p:spPr>
          <a:xfrm>
            <a:off x="1025911" y="6314536"/>
            <a:ext cx="531670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600" b="0" i="0" u="none" strike="noStrike" kern="1200" cap="none" spc="0" normalizeH="0" baseline="0" noProof="0" dirty="0">
                <a:ln>
                  <a:noFill/>
                </a:ln>
                <a:solidFill>
                  <a:prstClr val="black"/>
                </a:solidFill>
                <a:effectLst/>
                <a:uLnTx/>
                <a:uFillTx/>
                <a:latin typeface="Source Sans Pro" panose="020B0503030403020204" pitchFamily="34" charset="0"/>
                <a:ea typeface="宋体" panose="02010600030101010101" pitchFamily="2" charset="-122"/>
                <a:cs typeface="+mn-cs"/>
              </a:rPr>
              <a:t>https://</a:t>
            </a:r>
            <a:r>
              <a:rPr kumimoji="0" lang="en" altLang="zh-CN" sz="1600" b="0" i="0" u="none" strike="noStrike" kern="1200" cap="none" spc="0" normalizeH="0" baseline="0" noProof="0" dirty="0" err="1">
                <a:ln>
                  <a:noFill/>
                </a:ln>
                <a:solidFill>
                  <a:prstClr val="black"/>
                </a:solidFill>
                <a:effectLst/>
                <a:uLnTx/>
                <a:uFillTx/>
                <a:latin typeface="Source Sans Pro" panose="020B0503030403020204" pitchFamily="34" charset="0"/>
                <a:ea typeface="宋体" panose="02010600030101010101" pitchFamily="2" charset="-122"/>
                <a:cs typeface="+mn-cs"/>
              </a:rPr>
              <a:t>arxiv.org</a:t>
            </a:r>
            <a:r>
              <a:rPr kumimoji="0" lang="en" altLang="zh-CN" sz="1600" b="0" i="0" u="none" strike="noStrike" kern="1200" cap="none" spc="0" normalizeH="0" baseline="0" noProof="0" dirty="0">
                <a:ln>
                  <a:noFill/>
                </a:ln>
                <a:solidFill>
                  <a:prstClr val="black"/>
                </a:solidFill>
                <a:effectLst/>
                <a:uLnTx/>
                <a:uFillTx/>
                <a:latin typeface="Source Sans Pro" panose="020B0503030403020204" pitchFamily="34" charset="0"/>
                <a:ea typeface="宋体" panose="02010600030101010101" pitchFamily="2" charset="-122"/>
                <a:cs typeface="+mn-cs"/>
              </a:rPr>
              <a:t>/pdf/1802.08773.pdf</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3" name="图片 2">
            <a:extLst>
              <a:ext uri="{FF2B5EF4-FFF2-40B4-BE49-F238E27FC236}">
                <a16:creationId xmlns:a16="http://schemas.microsoft.com/office/drawing/2014/main" id="{C007D84B-72B3-FD5F-C0FF-4A684A7F6304}"/>
              </a:ext>
            </a:extLst>
          </p:cNvPr>
          <p:cNvPicPr>
            <a:picLocks noChangeAspect="1"/>
          </p:cNvPicPr>
          <p:nvPr/>
        </p:nvPicPr>
        <p:blipFill>
          <a:blip r:embed="rId3"/>
          <a:stretch>
            <a:fillRect/>
          </a:stretch>
        </p:blipFill>
        <p:spPr>
          <a:xfrm>
            <a:off x="1025911" y="1396329"/>
            <a:ext cx="9702190" cy="4539290"/>
          </a:xfrm>
          <a:prstGeom prst="rect">
            <a:avLst/>
          </a:prstGeom>
        </p:spPr>
      </p:pic>
      <p:pic>
        <p:nvPicPr>
          <p:cNvPr id="4" name="图片 3">
            <a:extLst>
              <a:ext uri="{FF2B5EF4-FFF2-40B4-BE49-F238E27FC236}">
                <a16:creationId xmlns:a16="http://schemas.microsoft.com/office/drawing/2014/main" id="{87230F7A-3E3A-8A0B-D25A-C674DF9F5510}"/>
              </a:ext>
            </a:extLst>
          </p:cNvPr>
          <p:cNvPicPr>
            <a:picLocks noChangeAspect="1"/>
          </p:cNvPicPr>
          <p:nvPr/>
        </p:nvPicPr>
        <p:blipFill>
          <a:blip r:embed="rId4"/>
          <a:stretch>
            <a:fillRect/>
          </a:stretch>
        </p:blipFill>
        <p:spPr>
          <a:xfrm>
            <a:off x="5877006" y="5576873"/>
            <a:ext cx="3176643" cy="525632"/>
          </a:xfrm>
          <a:prstGeom prst="rect">
            <a:avLst/>
          </a:prstGeom>
        </p:spPr>
      </p:pic>
      <p:pic>
        <p:nvPicPr>
          <p:cNvPr id="5" name="图片 4">
            <a:extLst>
              <a:ext uri="{FF2B5EF4-FFF2-40B4-BE49-F238E27FC236}">
                <a16:creationId xmlns:a16="http://schemas.microsoft.com/office/drawing/2014/main" id="{C4992B53-7534-A15D-570F-2BBE19E983E8}"/>
              </a:ext>
            </a:extLst>
          </p:cNvPr>
          <p:cNvPicPr>
            <a:picLocks noChangeAspect="1"/>
          </p:cNvPicPr>
          <p:nvPr/>
        </p:nvPicPr>
        <p:blipFill>
          <a:blip r:embed="rId5"/>
          <a:stretch>
            <a:fillRect/>
          </a:stretch>
        </p:blipFill>
        <p:spPr>
          <a:xfrm>
            <a:off x="9400951" y="5668692"/>
            <a:ext cx="2654300" cy="419100"/>
          </a:xfrm>
          <a:prstGeom prst="rect">
            <a:avLst/>
          </a:prstGeom>
        </p:spPr>
      </p:pic>
      <p:pic>
        <p:nvPicPr>
          <p:cNvPr id="6" name="图片 5">
            <a:extLst>
              <a:ext uri="{FF2B5EF4-FFF2-40B4-BE49-F238E27FC236}">
                <a16:creationId xmlns:a16="http://schemas.microsoft.com/office/drawing/2014/main" id="{E5DB7442-2400-EC3D-2C29-D58E1C7464E3}"/>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10" name="Picture 5" descr="Z:\e\建院\logo\uplogo copy.png">
            <a:extLst>
              <a:ext uri="{FF2B5EF4-FFF2-40B4-BE49-F238E27FC236}">
                <a16:creationId xmlns:a16="http://schemas.microsoft.com/office/drawing/2014/main" id="{ADC93708-710B-32EB-A63F-FE6A9D4EF140}"/>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59552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Deep Generative Models of Graphs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AA43320A-A3B6-B0D0-E934-DA39730EA9C1}"/>
              </a:ext>
            </a:extLst>
          </p:cNvPr>
          <p:cNvSpPr txBox="1"/>
          <p:nvPr/>
        </p:nvSpPr>
        <p:spPr>
          <a:xfrm>
            <a:off x="574304" y="6328260"/>
            <a:ext cx="71808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ieeexplore.ieee.org</a:t>
            </a: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/document/9920219</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F149288A-9EF5-3381-72E1-A67FAF7862A1}"/>
              </a:ext>
            </a:extLst>
          </p:cNvPr>
          <p:cNvPicPr>
            <a:picLocks noChangeAspect="1"/>
          </p:cNvPicPr>
          <p:nvPr/>
        </p:nvPicPr>
        <p:blipFill>
          <a:blip r:embed="rId3"/>
          <a:stretch>
            <a:fillRect/>
          </a:stretch>
        </p:blipFill>
        <p:spPr>
          <a:xfrm>
            <a:off x="376553" y="1890859"/>
            <a:ext cx="11438893" cy="3428115"/>
          </a:xfrm>
          <a:prstGeom prst="rect">
            <a:avLst/>
          </a:prstGeom>
        </p:spPr>
      </p:pic>
      <p:sp>
        <p:nvSpPr>
          <p:cNvPr id="3" name="椭圆 2">
            <a:extLst>
              <a:ext uri="{FF2B5EF4-FFF2-40B4-BE49-F238E27FC236}">
                <a16:creationId xmlns:a16="http://schemas.microsoft.com/office/drawing/2014/main" id="{33351EC7-EB43-83C8-B40A-D982B1AE5841}"/>
              </a:ext>
            </a:extLst>
          </p:cNvPr>
          <p:cNvSpPr/>
          <p:nvPr/>
        </p:nvSpPr>
        <p:spPr>
          <a:xfrm>
            <a:off x="2109080" y="3012488"/>
            <a:ext cx="1545464" cy="592428"/>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6" name="图片 5">
            <a:extLst>
              <a:ext uri="{FF2B5EF4-FFF2-40B4-BE49-F238E27FC236}">
                <a16:creationId xmlns:a16="http://schemas.microsoft.com/office/drawing/2014/main" id="{C587C098-2EAD-2502-C2A2-ECC34B65C15B}"/>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6829E651-078B-6A2C-2E7D-89447FE0733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51302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Deep Generative Models of Graphs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AA43320A-A3B6-B0D0-E934-DA39730EA9C1}"/>
              </a:ext>
            </a:extLst>
          </p:cNvPr>
          <p:cNvSpPr txBox="1"/>
          <p:nvPr/>
        </p:nvSpPr>
        <p:spPr>
          <a:xfrm>
            <a:off x="574304" y="6328260"/>
            <a:ext cx="71808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arxiv.org</a:t>
            </a: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/pdf/2203.06714.pdf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52D992B6-2A5C-01F3-2AFB-322B4D7A9E26}"/>
              </a:ext>
            </a:extLst>
          </p:cNvPr>
          <p:cNvPicPr>
            <a:picLocks noChangeAspect="1"/>
          </p:cNvPicPr>
          <p:nvPr/>
        </p:nvPicPr>
        <p:blipFill>
          <a:blip r:embed="rId3"/>
          <a:stretch>
            <a:fillRect/>
          </a:stretch>
        </p:blipFill>
        <p:spPr>
          <a:xfrm>
            <a:off x="546408" y="1307062"/>
            <a:ext cx="11065911" cy="4345393"/>
          </a:xfrm>
          <a:prstGeom prst="rect">
            <a:avLst/>
          </a:prstGeom>
        </p:spPr>
      </p:pic>
      <p:pic>
        <p:nvPicPr>
          <p:cNvPr id="5" name="图片 4">
            <a:extLst>
              <a:ext uri="{FF2B5EF4-FFF2-40B4-BE49-F238E27FC236}">
                <a16:creationId xmlns:a16="http://schemas.microsoft.com/office/drawing/2014/main" id="{12BD9F72-E99F-8435-0E95-0736319B2016}"/>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FE4717B5-3C94-CCD1-FC53-CD4F207B2C0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18849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Graph</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Normalizing</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Flows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AA43320A-A3B6-B0D0-E934-DA39730EA9C1}"/>
              </a:ext>
            </a:extLst>
          </p:cNvPr>
          <p:cNvSpPr txBox="1"/>
          <p:nvPr/>
        </p:nvSpPr>
        <p:spPr>
          <a:xfrm>
            <a:off x="574304" y="6328260"/>
            <a:ext cx="71808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arxiv.org</a:t>
            </a: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/pdf/1905.13177.pdf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38E0775C-BE36-C1F9-8A0D-8CB0411F73F8}"/>
              </a:ext>
            </a:extLst>
          </p:cNvPr>
          <p:cNvPicPr>
            <a:picLocks noChangeAspect="1"/>
          </p:cNvPicPr>
          <p:nvPr/>
        </p:nvPicPr>
        <p:blipFill>
          <a:blip r:embed="rId3"/>
          <a:stretch>
            <a:fillRect/>
          </a:stretch>
        </p:blipFill>
        <p:spPr>
          <a:xfrm>
            <a:off x="2885905" y="1354588"/>
            <a:ext cx="5650208" cy="4522163"/>
          </a:xfrm>
          <a:prstGeom prst="rect">
            <a:avLst/>
          </a:prstGeom>
        </p:spPr>
      </p:pic>
      <p:pic>
        <p:nvPicPr>
          <p:cNvPr id="5" name="图片 4">
            <a:extLst>
              <a:ext uri="{FF2B5EF4-FFF2-40B4-BE49-F238E27FC236}">
                <a16:creationId xmlns:a16="http://schemas.microsoft.com/office/drawing/2014/main" id="{D12C1598-9D36-035C-7A3B-39E91B1B1BB9}"/>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CBB09E60-9CA7-64E9-DB8C-C53C2574E12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04435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10423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Flows:</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main</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idea</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CF4D530-6DE5-E0D0-70A3-8E399E4B0A49}"/>
              </a:ext>
            </a:extLst>
          </p:cNvPr>
          <p:cNvPicPr>
            <a:picLocks noChangeAspect="1"/>
          </p:cNvPicPr>
          <p:nvPr/>
        </p:nvPicPr>
        <p:blipFill>
          <a:blip r:embed="rId3"/>
          <a:stretch>
            <a:fillRect/>
          </a:stretch>
        </p:blipFill>
        <p:spPr>
          <a:xfrm>
            <a:off x="1367645" y="1560315"/>
            <a:ext cx="9456710" cy="4006038"/>
          </a:xfrm>
          <a:prstGeom prst="rect">
            <a:avLst/>
          </a:prstGeom>
        </p:spPr>
      </p:pic>
      <p:sp>
        <p:nvSpPr>
          <p:cNvPr id="6" name="文本框 5">
            <a:extLst>
              <a:ext uri="{FF2B5EF4-FFF2-40B4-BE49-F238E27FC236}">
                <a16:creationId xmlns:a16="http://schemas.microsoft.com/office/drawing/2014/main" id="{23E5D33F-9D80-8A47-671E-6A6506AAC4E0}"/>
              </a:ext>
            </a:extLst>
          </p:cNvPr>
          <p:cNvSpPr txBox="1"/>
          <p:nvPr/>
        </p:nvSpPr>
        <p:spPr>
          <a:xfrm>
            <a:off x="7058756" y="1248426"/>
            <a:ext cx="22582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Invertible</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function</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9" name="文本框 8">
            <a:extLst>
              <a:ext uri="{FF2B5EF4-FFF2-40B4-BE49-F238E27FC236}">
                <a16:creationId xmlns:a16="http://schemas.microsoft.com/office/drawing/2014/main" id="{F0CFA139-9844-659E-A97D-6CCFD3A861E5}"/>
              </a:ext>
            </a:extLst>
          </p:cNvPr>
          <p:cNvSpPr txBox="1"/>
          <p:nvPr/>
        </p:nvSpPr>
        <p:spPr>
          <a:xfrm>
            <a:off x="193964" y="6328260"/>
            <a:ext cx="864523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UC Berkeley -- Spring 2020 -- Deep Unsupervised Learning -- Pieter </a:t>
            </a:r>
            <a:r>
              <a:rPr kumimoji="0" lang="en" altLang="zh-CN" sz="14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Abbeel</a:t>
            </a: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Peter Chen, Jonathan Ho, Aravind Srinivas, Alex Li, Wilson Yan -- L3 Flows</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a:extLst>
              <a:ext uri="{FF2B5EF4-FFF2-40B4-BE49-F238E27FC236}">
                <a16:creationId xmlns:a16="http://schemas.microsoft.com/office/drawing/2014/main" id="{1BA705C9-4537-1876-ACC5-9E3DFC4C769E}"/>
              </a:ext>
            </a:extLst>
          </p:cNvPr>
          <p:cNvSpPr txBox="1"/>
          <p:nvPr/>
        </p:nvSpPr>
        <p:spPr>
          <a:xfrm>
            <a:off x="4004099" y="1248426"/>
            <a:ext cx="22582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Invertible</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function</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5" name="文本框 14">
            <a:extLst>
              <a:ext uri="{FF2B5EF4-FFF2-40B4-BE49-F238E27FC236}">
                <a16:creationId xmlns:a16="http://schemas.microsoft.com/office/drawing/2014/main" id="{EF2E7545-EB7D-2AF7-F093-6442ABCC1D96}"/>
              </a:ext>
            </a:extLst>
          </p:cNvPr>
          <p:cNvSpPr txBox="1"/>
          <p:nvPr/>
        </p:nvSpPr>
        <p:spPr>
          <a:xfrm>
            <a:off x="2078587" y="1243562"/>
            <a:ext cx="22582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Invertible</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function</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16" name="图片 15">
            <a:extLst>
              <a:ext uri="{FF2B5EF4-FFF2-40B4-BE49-F238E27FC236}">
                <a16:creationId xmlns:a16="http://schemas.microsoft.com/office/drawing/2014/main" id="{EDF93C31-3C2F-F443-FBC2-273911F03C46}"/>
              </a:ext>
            </a:extLst>
          </p:cNvPr>
          <p:cNvPicPr>
            <a:picLocks noChangeAspect="1"/>
          </p:cNvPicPr>
          <p:nvPr/>
        </p:nvPicPr>
        <p:blipFill>
          <a:blip r:embed="rId4"/>
          <a:stretch>
            <a:fillRect/>
          </a:stretch>
        </p:blipFill>
        <p:spPr>
          <a:xfrm>
            <a:off x="10449218" y="1741046"/>
            <a:ext cx="1500909" cy="1084896"/>
          </a:xfrm>
          <a:prstGeom prst="rect">
            <a:avLst/>
          </a:prstGeom>
        </p:spPr>
      </p:pic>
      <p:pic>
        <p:nvPicPr>
          <p:cNvPr id="17" name="图片 16">
            <a:extLst>
              <a:ext uri="{FF2B5EF4-FFF2-40B4-BE49-F238E27FC236}">
                <a16:creationId xmlns:a16="http://schemas.microsoft.com/office/drawing/2014/main" id="{78122D3D-80F8-053E-62EC-9F5B77A936A0}"/>
              </a:ext>
            </a:extLst>
          </p:cNvPr>
          <p:cNvPicPr>
            <a:picLocks noChangeAspect="1"/>
          </p:cNvPicPr>
          <p:nvPr/>
        </p:nvPicPr>
        <p:blipFill>
          <a:blip r:embed="rId5"/>
          <a:stretch>
            <a:fillRect/>
          </a:stretch>
        </p:blipFill>
        <p:spPr>
          <a:xfrm>
            <a:off x="401289" y="2283494"/>
            <a:ext cx="825500" cy="838200"/>
          </a:xfrm>
          <a:prstGeom prst="rect">
            <a:avLst/>
          </a:prstGeom>
        </p:spPr>
      </p:pic>
      <p:pic>
        <p:nvPicPr>
          <p:cNvPr id="4" name="图片 3">
            <a:extLst>
              <a:ext uri="{FF2B5EF4-FFF2-40B4-BE49-F238E27FC236}">
                <a16:creationId xmlns:a16="http://schemas.microsoft.com/office/drawing/2014/main" id="{B0C9C1AF-D95B-B49F-B344-ED76736B897D}"/>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F3724646-5F3C-04DB-08B3-F8B125E0B1A2}"/>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2835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91987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Invertible</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Neural</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Network</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mn-cs"/>
              </a:rPr>
              <a:t>RealNVP</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F507C00B-8B02-5206-6659-DBF7578C8FAD}"/>
              </a:ext>
            </a:extLst>
          </p:cNvPr>
          <p:cNvSpPr/>
          <p:nvPr/>
        </p:nvSpPr>
        <p:spPr>
          <a:xfrm>
            <a:off x="1025912" y="4467073"/>
            <a:ext cx="3283540" cy="842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2" name="图片 1" descr="图示&#10;&#10;描述已自动生成">
            <a:extLst>
              <a:ext uri="{FF2B5EF4-FFF2-40B4-BE49-F238E27FC236}">
                <a16:creationId xmlns:a16="http://schemas.microsoft.com/office/drawing/2014/main" id="{0FD1AE5F-0440-4F7B-4D02-9B23EF657933}"/>
              </a:ext>
            </a:extLst>
          </p:cNvPr>
          <p:cNvPicPr>
            <a:picLocks noChangeAspect="1"/>
          </p:cNvPicPr>
          <p:nvPr/>
        </p:nvPicPr>
        <p:blipFill>
          <a:blip r:embed="rId3"/>
          <a:stretch>
            <a:fillRect/>
          </a:stretch>
        </p:blipFill>
        <p:spPr>
          <a:xfrm>
            <a:off x="1051155" y="1874126"/>
            <a:ext cx="10195544" cy="3247573"/>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7BA1B82-0771-3372-67D6-FDDD961F0002}"/>
                  </a:ext>
                </a:extLst>
              </p:cNvPr>
              <p:cNvSpPr txBox="1"/>
              <p:nvPr/>
            </p:nvSpPr>
            <p:spPr>
              <a:xfrm>
                <a:off x="1576927" y="5328343"/>
                <a:ext cx="4572000" cy="648254"/>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𝑦</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1</m:t>
                          </m:r>
                        </m:sub>
                      </m:s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𝑥</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1</m:t>
                          </m:r>
                        </m:sub>
                      </m:s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func>
                        <m:func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exp</m:t>
                          </m:r>
                        </m:fName>
                        <m:e>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𝑠</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1</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𝑥</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2</m:t>
                                      </m:r>
                                    </m:sub>
                                  </m:sSub>
                                </m:e>
                              </m:d>
                            </m:e>
                          </m:d>
                        </m:e>
                      </m:func>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𝑡</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1</m:t>
                          </m:r>
                        </m:sub>
                      </m:s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𝑥</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2</m:t>
                          </m:r>
                        </m:sub>
                      </m:s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oMath>
                  </m:oMathPara>
                </a14:m>
                <a:endParaRPr kumimoji="0" lang="zh-CN"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endParaRPr>
              </a:p>
              <a:p>
                <a:pPr marL="0" marR="0" lvl="0" indent="26670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𝑦</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2</m:t>
                          </m:r>
                        </m:sub>
                      </m:s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𝑥</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2</m:t>
                          </m:r>
                        </m:sub>
                      </m:s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func>
                        <m:func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exp</m:t>
                          </m:r>
                        </m:fName>
                        <m:e>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𝑠</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2</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𝑦</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1</m:t>
                                      </m:r>
                                    </m:sub>
                                  </m:sSub>
                                </m:e>
                              </m:d>
                            </m:e>
                          </m:d>
                        </m:e>
                      </m:func>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𝑡</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2</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𝑦</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1</m:t>
                              </m:r>
                            </m:sub>
                          </m:sSub>
                        </m:e>
                      </m:d>
                    </m:oMath>
                  </m:oMathPara>
                </a14:m>
                <a:endParaRPr kumimoji="0" lang="zh-CN"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4" name="文本框 3">
                <a:extLst>
                  <a:ext uri="{FF2B5EF4-FFF2-40B4-BE49-F238E27FC236}">
                    <a16:creationId xmlns:a16="http://schemas.microsoft.com/office/drawing/2014/main" id="{07BA1B82-0771-3372-67D6-FDDD961F0002}"/>
                  </a:ext>
                </a:extLst>
              </p:cNvPr>
              <p:cNvSpPr txBox="1">
                <a:spLocks noRot="1" noChangeAspect="1" noMove="1" noResize="1" noEditPoints="1" noAdjustHandles="1" noChangeArrowheads="1" noChangeShapeType="1" noTextEdit="1"/>
              </p:cNvSpPr>
              <p:nvPr/>
            </p:nvSpPr>
            <p:spPr>
              <a:xfrm>
                <a:off x="1576927" y="5328343"/>
                <a:ext cx="4572000" cy="648254"/>
              </a:xfrm>
              <a:prstGeom prst="rect">
                <a:avLst/>
              </a:prstGeom>
              <a:blipFill>
                <a:blip r:embed="rId5"/>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B9A096EB-F3BC-DC8D-1516-93C8B5D49854}"/>
              </a:ext>
            </a:extLst>
          </p:cNvPr>
          <p:cNvSpPr txBox="1"/>
          <p:nvPr/>
        </p:nvSpPr>
        <p:spPr>
          <a:xfrm>
            <a:off x="635619" y="6309150"/>
            <a:ext cx="780388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hlinkClick r:id="rId6"/>
              </a:rPr>
              <a:t>https://arxiv.org/pdf/1605.08803.pdf</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0" lang="e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DENSITY ESTIMATION USING REAL NVP</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56AC799-7237-926C-3584-F464C0072CE3}"/>
                  </a:ext>
                </a:extLst>
              </p:cNvPr>
              <p:cNvSpPr txBox="1"/>
              <p:nvPr/>
            </p:nvSpPr>
            <p:spPr>
              <a:xfrm>
                <a:off x="5824248" y="5328343"/>
                <a:ext cx="4572000" cy="648254"/>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2</m:t>
                          </m:r>
                        </m:sub>
                      </m:s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d>
                        <m:d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ctrlPr>
                        </m:d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𝑦</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2</m:t>
                              </m:r>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𝑦</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e>
                          </m:d>
                        </m:e>
                      </m:d>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func>
                        <m:func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exp</m:t>
                          </m:r>
                        </m:fName>
                        <m:e>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𝑠</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2</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𝑦</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1</m:t>
                                      </m:r>
                                    </m:sub>
                                  </m:sSub>
                                </m:e>
                              </m:d>
                            </m:e>
                          </m:d>
                        </m:e>
                      </m:func>
                    </m:oMath>
                  </m:oMathPara>
                </a14:m>
                <a:endParaRPr kumimoji="0" lang="en-US" altLang="zh-CN" sz="1600" b="0" i="1"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endParaRPr>
              </a:p>
              <a:p>
                <a:pPr marL="0" marR="0" lvl="0" indent="26670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1</m:t>
                          </m:r>
                        </m:sub>
                      </m:s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𝑦</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1</m:t>
                          </m:r>
                        </m:sub>
                      </m:sSub>
                      <m: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𝑡</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𝑥</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b>
                      </m:s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unc>
                        <m:func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exp</m:t>
                          </m:r>
                        </m:fName>
                        <m:e>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𝑠</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1</m:t>
                                  </m:r>
                                </m:sub>
                              </m:sSub>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𝑥</m:t>
                                      </m:r>
                                    </m:e>
                                    <m:sub>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2</m:t>
                                      </m:r>
                                    </m:sub>
                                  </m:sSub>
                                </m:e>
                              </m:d>
                            </m:e>
                          </m:d>
                        </m:e>
                      </m:func>
                    </m:oMath>
                  </m:oMathPara>
                </a14:m>
                <a:endParaRPr kumimoji="0" lang="zh-CN"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3" name="文本框 2">
                <a:extLst>
                  <a:ext uri="{FF2B5EF4-FFF2-40B4-BE49-F238E27FC236}">
                    <a16:creationId xmlns:a16="http://schemas.microsoft.com/office/drawing/2014/main" id="{B56AC799-7237-926C-3584-F464C0072CE3}"/>
                  </a:ext>
                </a:extLst>
              </p:cNvPr>
              <p:cNvSpPr txBox="1">
                <a:spLocks noRot="1" noChangeAspect="1" noMove="1" noResize="1" noEditPoints="1" noAdjustHandles="1" noChangeArrowheads="1" noChangeShapeType="1" noTextEdit="1"/>
              </p:cNvSpPr>
              <p:nvPr/>
            </p:nvSpPr>
            <p:spPr>
              <a:xfrm>
                <a:off x="5824248" y="5328343"/>
                <a:ext cx="4572000" cy="648254"/>
              </a:xfrm>
              <a:prstGeom prst="rect">
                <a:avLst/>
              </a:prstGeom>
              <a:blipFill>
                <a:blip r:embed="rId7"/>
                <a:stretch>
                  <a:fillRect b="-3846"/>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FDEF64CD-42F2-2CBA-B0B7-18D42FE2A405}"/>
              </a:ext>
            </a:extLst>
          </p:cNvPr>
          <p:cNvPicPr>
            <a:picLocks noChangeAspect="1"/>
          </p:cNvPicPr>
          <p:nvPr/>
        </p:nvPicPr>
        <p:blipFill>
          <a:blip r:embed="rId8"/>
          <a:stretch>
            <a:fillRect/>
          </a:stretch>
        </p:blipFill>
        <p:spPr>
          <a:xfrm>
            <a:off x="11502886" y="6303184"/>
            <a:ext cx="465794" cy="465794"/>
          </a:xfrm>
          <a:prstGeom prst="rect">
            <a:avLst/>
          </a:prstGeom>
        </p:spPr>
      </p:pic>
      <p:pic>
        <p:nvPicPr>
          <p:cNvPr id="13" name="Picture 5" descr="Z:\e\建院\logo\uplogo copy.png">
            <a:extLst>
              <a:ext uri="{FF2B5EF4-FFF2-40B4-BE49-F238E27FC236}">
                <a16:creationId xmlns:a16="http://schemas.microsoft.com/office/drawing/2014/main" id="{2515FE36-7664-4F00-D6DB-621A2148F558}"/>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4089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Tasks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D5401C57-0108-09B1-B874-C0CE525E95DB}"/>
              </a:ext>
            </a:extLst>
          </p:cNvPr>
          <p:cNvSpPr>
            <a:spLocks noGrp="1"/>
          </p:cNvSpPr>
          <p:nvPr>
            <p:ph idx="1"/>
          </p:nvPr>
        </p:nvSpPr>
        <p:spPr>
          <a:xfrm>
            <a:off x="1025911" y="1853391"/>
            <a:ext cx="9757318" cy="4023360"/>
          </a:xfrm>
        </p:spPr>
        <p:txBody>
          <a:bodyPr/>
          <a:lstStyle/>
          <a:p>
            <a:pPr>
              <a:buFont typeface="Wingdings" pitchFamily="2" charset="2"/>
              <a:buChar char="l"/>
            </a:pPr>
            <a:r>
              <a:rPr lang="en-US" altLang="zh-CN" b="1" dirty="0"/>
              <a:t>Node</a:t>
            </a:r>
            <a:r>
              <a:rPr lang="zh-CN" altLang="en-US" b="1" dirty="0"/>
              <a:t> </a:t>
            </a:r>
            <a:r>
              <a:rPr lang="en-US" altLang="zh-CN" b="1" dirty="0"/>
              <a:t>level</a:t>
            </a:r>
            <a:r>
              <a:rPr lang="zh-CN" altLang="en-US" dirty="0"/>
              <a:t>：</a:t>
            </a:r>
            <a:r>
              <a:rPr lang="en-US" altLang="zh-CN" dirty="0"/>
              <a:t>Node</a:t>
            </a:r>
            <a:r>
              <a:rPr lang="zh-CN" altLang="en-US" dirty="0"/>
              <a:t> </a:t>
            </a:r>
            <a:r>
              <a:rPr lang="en-US" altLang="zh-CN" dirty="0"/>
              <a:t>classification,</a:t>
            </a:r>
            <a:r>
              <a:rPr lang="zh-CN" altLang="en-US" dirty="0"/>
              <a:t> </a:t>
            </a:r>
            <a:r>
              <a:rPr lang="en-US" altLang="zh-CN" dirty="0"/>
              <a:t>Node</a:t>
            </a:r>
            <a:r>
              <a:rPr lang="zh-CN" altLang="en-US" dirty="0"/>
              <a:t> </a:t>
            </a:r>
            <a:r>
              <a:rPr lang="en-US" altLang="zh-CN" dirty="0"/>
              <a:t>properties</a:t>
            </a:r>
            <a:r>
              <a:rPr lang="zh-CN" altLang="en-US" dirty="0"/>
              <a:t> </a:t>
            </a:r>
            <a:r>
              <a:rPr lang="en-US" altLang="zh-CN" dirty="0"/>
              <a:t>prediction,</a:t>
            </a:r>
            <a:r>
              <a:rPr lang="zh-CN" altLang="en-US" dirty="0"/>
              <a:t> </a:t>
            </a:r>
            <a:r>
              <a:rPr lang="en-US" altLang="zh-CN" dirty="0"/>
              <a:t>Community</a:t>
            </a:r>
            <a:r>
              <a:rPr lang="zh-CN" altLang="en-US" dirty="0"/>
              <a:t> </a:t>
            </a:r>
            <a:r>
              <a:rPr lang="en-US" altLang="zh-CN" dirty="0"/>
              <a:t>detection,</a:t>
            </a:r>
            <a:r>
              <a:rPr lang="zh-CN" altLang="en-US" dirty="0"/>
              <a:t> </a:t>
            </a:r>
            <a:r>
              <a:rPr lang="en-US" altLang="zh-CN" dirty="0"/>
              <a:t>Visualization</a:t>
            </a:r>
          </a:p>
          <a:p>
            <a:pPr>
              <a:buFont typeface="Wingdings" pitchFamily="2" charset="2"/>
              <a:buChar char="l"/>
            </a:pPr>
            <a:r>
              <a:rPr lang="en-US" altLang="zh-CN" b="1" dirty="0"/>
              <a:t>Link</a:t>
            </a:r>
            <a:r>
              <a:rPr lang="zh-CN" altLang="en-US" b="1" dirty="0"/>
              <a:t> </a:t>
            </a:r>
            <a:r>
              <a:rPr lang="en-US" altLang="zh-CN" b="1" dirty="0"/>
              <a:t>level</a:t>
            </a:r>
            <a:r>
              <a:rPr lang="zh-CN" altLang="en-US" dirty="0"/>
              <a:t>：</a:t>
            </a:r>
            <a:r>
              <a:rPr lang="en-US" altLang="zh-CN" dirty="0"/>
              <a:t>Link</a:t>
            </a:r>
            <a:r>
              <a:rPr lang="zh-CN" altLang="en-US" dirty="0"/>
              <a:t> </a:t>
            </a:r>
            <a:r>
              <a:rPr lang="en-US" altLang="zh-CN" dirty="0"/>
              <a:t>classification,</a:t>
            </a:r>
            <a:r>
              <a:rPr lang="zh-CN" altLang="en-US" dirty="0"/>
              <a:t> </a:t>
            </a:r>
            <a:r>
              <a:rPr lang="en-US" altLang="zh-CN" dirty="0"/>
              <a:t>Link</a:t>
            </a:r>
            <a:r>
              <a:rPr lang="zh-CN" altLang="en-US" dirty="0"/>
              <a:t> </a:t>
            </a:r>
            <a:r>
              <a:rPr lang="en-US" altLang="zh-CN" dirty="0"/>
              <a:t>Prediction,</a:t>
            </a:r>
            <a:r>
              <a:rPr lang="zh-CN" altLang="en-US" dirty="0"/>
              <a:t>  </a:t>
            </a:r>
            <a:r>
              <a:rPr lang="en-US" altLang="zh-CN" dirty="0"/>
              <a:t>Link</a:t>
            </a:r>
            <a:r>
              <a:rPr lang="zh-CN" altLang="en-US" dirty="0"/>
              <a:t> </a:t>
            </a:r>
            <a:r>
              <a:rPr lang="en-US" altLang="zh-CN" dirty="0"/>
              <a:t>property</a:t>
            </a:r>
            <a:r>
              <a:rPr lang="zh-CN" altLang="en-US" dirty="0"/>
              <a:t> </a:t>
            </a:r>
            <a:r>
              <a:rPr lang="en-US" altLang="zh-CN" dirty="0"/>
              <a:t>inference</a:t>
            </a:r>
          </a:p>
          <a:p>
            <a:pPr>
              <a:buFont typeface="Wingdings" pitchFamily="2" charset="2"/>
              <a:buChar char="l"/>
            </a:pPr>
            <a:r>
              <a:rPr lang="en-US" altLang="zh-CN" b="1" dirty="0"/>
              <a:t>Graph</a:t>
            </a:r>
            <a:r>
              <a:rPr lang="zh-CN" altLang="en-US" b="1" dirty="0"/>
              <a:t> </a:t>
            </a:r>
            <a:r>
              <a:rPr lang="en-US" altLang="zh-CN" b="1" dirty="0"/>
              <a:t>level</a:t>
            </a:r>
            <a:r>
              <a:rPr lang="zh-CN" altLang="en-US" dirty="0"/>
              <a:t>：</a:t>
            </a:r>
            <a:r>
              <a:rPr lang="en-US" altLang="zh-CN" dirty="0"/>
              <a:t>Graph</a:t>
            </a:r>
            <a:r>
              <a:rPr lang="zh-CN" altLang="en-US" dirty="0"/>
              <a:t> </a:t>
            </a:r>
            <a:r>
              <a:rPr lang="en-US" altLang="zh-CN" dirty="0"/>
              <a:t>classification,</a:t>
            </a:r>
            <a:r>
              <a:rPr lang="zh-CN" altLang="en-US" dirty="0"/>
              <a:t> </a:t>
            </a:r>
            <a:r>
              <a:rPr lang="en-US" altLang="zh-CN" dirty="0"/>
              <a:t>Graph</a:t>
            </a:r>
            <a:r>
              <a:rPr lang="zh-CN" altLang="en-US" dirty="0"/>
              <a:t> </a:t>
            </a:r>
            <a:r>
              <a:rPr lang="en-US" altLang="zh-CN" dirty="0"/>
              <a:t>generation</a:t>
            </a:r>
          </a:p>
          <a:p>
            <a:pPr>
              <a:buFont typeface="Wingdings" pitchFamily="2" charset="2"/>
              <a:buChar char="l"/>
            </a:pPr>
            <a:r>
              <a:rPr lang="en-US" altLang="zh-CN" dirty="0"/>
              <a:t>……</a:t>
            </a:r>
            <a:endParaRPr lang="zh-CN" altLang="en-US" dirty="0"/>
          </a:p>
        </p:txBody>
      </p:sp>
      <p:sp>
        <p:nvSpPr>
          <p:cNvPr id="2" name="文本框 1">
            <a:extLst>
              <a:ext uri="{FF2B5EF4-FFF2-40B4-BE49-F238E27FC236}">
                <a16:creationId xmlns:a16="http://schemas.microsoft.com/office/drawing/2014/main" id="{A00E8ABE-D869-392C-40F0-60E5F3EC61E9}"/>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964E3550-5605-DEF0-9630-C6D93A8D3B69}"/>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1EAD2DB0-2A0D-D231-8286-06ABFFBD80C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623706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86128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Reversible Graph Neural Networks(</a:t>
            </a:r>
            <a:r>
              <a:rPr kumimoji="0" lang="en-US" altLang="zh-CN" sz="3600" b="0" i="0" u="none" strike="noStrike" kern="120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mn-cs"/>
              </a:rPr>
              <a:t>GRevNets</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0CFA139-9844-659E-A97D-6CCFD3A861E5}"/>
              </a:ext>
            </a:extLst>
          </p:cNvPr>
          <p:cNvSpPr txBox="1"/>
          <p:nvPr/>
        </p:nvSpPr>
        <p:spPr>
          <a:xfrm>
            <a:off x="1025910" y="6328261"/>
            <a:ext cx="78132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20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/pdf/1905.13177.pdf</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719EFB6D-204F-0FE8-3367-C52E9D4DE8AB}"/>
              </a:ext>
            </a:extLst>
          </p:cNvPr>
          <p:cNvPicPr>
            <a:picLocks noChangeAspect="1"/>
          </p:cNvPicPr>
          <p:nvPr/>
        </p:nvPicPr>
        <p:blipFill>
          <a:blip r:embed="rId3"/>
          <a:stretch>
            <a:fillRect/>
          </a:stretch>
        </p:blipFill>
        <p:spPr>
          <a:xfrm>
            <a:off x="1025910" y="1307062"/>
            <a:ext cx="9016991" cy="4477929"/>
          </a:xfrm>
          <a:prstGeom prst="rect">
            <a:avLst/>
          </a:prstGeom>
        </p:spPr>
      </p:pic>
      <p:pic>
        <p:nvPicPr>
          <p:cNvPr id="4" name="图片 3">
            <a:extLst>
              <a:ext uri="{FF2B5EF4-FFF2-40B4-BE49-F238E27FC236}">
                <a16:creationId xmlns:a16="http://schemas.microsoft.com/office/drawing/2014/main" id="{853BADF7-50D5-FA7D-83BF-F24AC7A869FE}"/>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E307D764-8B28-9BAA-DC84-D44514ABE70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26261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7063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Reversible Graph Neural Networks(</a:t>
            </a:r>
            <a:r>
              <a:rPr kumimoji="0" lang="en-US" altLang="zh-CN" sz="3600" b="0" i="0" u="none" strike="noStrike" kern="120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mn-cs"/>
              </a:rPr>
              <a:t>GRevNets</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0CFA139-9844-659E-A97D-6CCFD3A861E5}"/>
              </a:ext>
            </a:extLst>
          </p:cNvPr>
          <p:cNvSpPr txBox="1"/>
          <p:nvPr/>
        </p:nvSpPr>
        <p:spPr>
          <a:xfrm>
            <a:off x="1025910" y="6328261"/>
            <a:ext cx="78132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20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/pdf/1905.13177.pdf</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719EFB6D-204F-0FE8-3367-C52E9D4DE8AB}"/>
              </a:ext>
            </a:extLst>
          </p:cNvPr>
          <p:cNvPicPr>
            <a:picLocks noChangeAspect="1"/>
          </p:cNvPicPr>
          <p:nvPr/>
        </p:nvPicPr>
        <p:blipFill>
          <a:blip r:embed="rId3"/>
          <a:stretch>
            <a:fillRect/>
          </a:stretch>
        </p:blipFill>
        <p:spPr>
          <a:xfrm>
            <a:off x="814039" y="1171940"/>
            <a:ext cx="7470182" cy="3709768"/>
          </a:xfrm>
          <a:prstGeom prst="rect">
            <a:avLst/>
          </a:prstGeom>
        </p:spPr>
      </p:pic>
      <p:pic>
        <p:nvPicPr>
          <p:cNvPr id="2" name="图片 1">
            <a:extLst>
              <a:ext uri="{FF2B5EF4-FFF2-40B4-BE49-F238E27FC236}">
                <a16:creationId xmlns:a16="http://schemas.microsoft.com/office/drawing/2014/main" id="{D8E4B88A-DE1C-0662-4F23-0BA57CE72568}"/>
              </a:ext>
            </a:extLst>
          </p:cNvPr>
          <p:cNvPicPr>
            <a:picLocks noChangeAspect="1"/>
          </p:cNvPicPr>
          <p:nvPr/>
        </p:nvPicPr>
        <p:blipFill>
          <a:blip r:embed="rId4"/>
          <a:stretch>
            <a:fillRect/>
          </a:stretch>
        </p:blipFill>
        <p:spPr>
          <a:xfrm>
            <a:off x="3261018" y="4970787"/>
            <a:ext cx="7772400" cy="1042638"/>
          </a:xfrm>
          <a:prstGeom prst="rect">
            <a:avLst/>
          </a:prstGeom>
        </p:spPr>
      </p:pic>
      <p:pic>
        <p:nvPicPr>
          <p:cNvPr id="5" name="图片 4">
            <a:extLst>
              <a:ext uri="{FF2B5EF4-FFF2-40B4-BE49-F238E27FC236}">
                <a16:creationId xmlns:a16="http://schemas.microsoft.com/office/drawing/2014/main" id="{E0F4818B-52E2-8922-202F-04B35FAE6950}"/>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DA2EC2F0-90A5-C315-A805-A0BAD40BCB3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94340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10423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Complete</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Generation</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Pipeline</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0CFA139-9844-659E-A97D-6CCFD3A861E5}"/>
              </a:ext>
            </a:extLst>
          </p:cNvPr>
          <p:cNvSpPr txBox="1"/>
          <p:nvPr/>
        </p:nvSpPr>
        <p:spPr>
          <a:xfrm>
            <a:off x="1025910" y="6328261"/>
            <a:ext cx="78132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20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/pdf/1905.13177.pdf</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3B1E6870-F2C2-A40E-3CB2-3B28242A42F5}"/>
              </a:ext>
            </a:extLst>
          </p:cNvPr>
          <p:cNvPicPr>
            <a:picLocks noChangeAspect="1"/>
          </p:cNvPicPr>
          <p:nvPr/>
        </p:nvPicPr>
        <p:blipFill>
          <a:blip r:embed="rId3"/>
          <a:stretch>
            <a:fillRect/>
          </a:stretch>
        </p:blipFill>
        <p:spPr>
          <a:xfrm>
            <a:off x="1025910" y="1082800"/>
            <a:ext cx="4330700" cy="4749800"/>
          </a:xfrm>
          <a:prstGeom prst="rect">
            <a:avLst/>
          </a:prstGeom>
        </p:spPr>
      </p:pic>
      <p:pic>
        <p:nvPicPr>
          <p:cNvPr id="5" name="图片 4">
            <a:extLst>
              <a:ext uri="{FF2B5EF4-FFF2-40B4-BE49-F238E27FC236}">
                <a16:creationId xmlns:a16="http://schemas.microsoft.com/office/drawing/2014/main" id="{9C869AFE-BF57-D726-C2A3-1041C4255FCD}"/>
              </a:ext>
            </a:extLst>
          </p:cNvPr>
          <p:cNvPicPr>
            <a:picLocks noChangeAspect="1"/>
          </p:cNvPicPr>
          <p:nvPr/>
        </p:nvPicPr>
        <p:blipFill>
          <a:blip r:embed="rId4"/>
          <a:stretch>
            <a:fillRect/>
          </a:stretch>
        </p:blipFill>
        <p:spPr>
          <a:xfrm>
            <a:off x="6097642" y="2742485"/>
            <a:ext cx="6062256" cy="916075"/>
          </a:xfrm>
          <a:prstGeom prst="rect">
            <a:avLst/>
          </a:prstGeom>
        </p:spPr>
      </p:pic>
      <p:pic>
        <p:nvPicPr>
          <p:cNvPr id="6" name="图片 5">
            <a:extLst>
              <a:ext uri="{FF2B5EF4-FFF2-40B4-BE49-F238E27FC236}">
                <a16:creationId xmlns:a16="http://schemas.microsoft.com/office/drawing/2014/main" id="{D0529BAC-4A39-22C7-AD71-CD88846F0332}"/>
              </a:ext>
            </a:extLst>
          </p:cNvPr>
          <p:cNvPicPr>
            <a:picLocks noChangeAspect="1"/>
          </p:cNvPicPr>
          <p:nvPr/>
        </p:nvPicPr>
        <p:blipFill>
          <a:blip r:embed="rId5"/>
          <a:stretch>
            <a:fillRect/>
          </a:stretch>
        </p:blipFill>
        <p:spPr>
          <a:xfrm>
            <a:off x="6338242" y="3928465"/>
            <a:ext cx="3886333" cy="659029"/>
          </a:xfrm>
          <a:prstGeom prst="rect">
            <a:avLst/>
          </a:prstGeom>
        </p:spPr>
      </p:pic>
      <p:pic>
        <p:nvPicPr>
          <p:cNvPr id="3" name="图片 2">
            <a:extLst>
              <a:ext uri="{FF2B5EF4-FFF2-40B4-BE49-F238E27FC236}">
                <a16:creationId xmlns:a16="http://schemas.microsoft.com/office/drawing/2014/main" id="{19BD1D4C-11CF-5702-22C3-5F5C35280CB5}"/>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11" name="Picture 5" descr="Z:\e\建院\logo\uplogo copy.png">
            <a:extLst>
              <a:ext uri="{FF2B5EF4-FFF2-40B4-BE49-F238E27FC236}">
                <a16:creationId xmlns:a16="http://schemas.microsoft.com/office/drawing/2014/main" id="{6AA3A0DD-3584-0319-107A-D49983D9A33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90345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10423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Results – supervised learning</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0CFA139-9844-659E-A97D-6CCFD3A861E5}"/>
              </a:ext>
            </a:extLst>
          </p:cNvPr>
          <p:cNvSpPr txBox="1"/>
          <p:nvPr/>
        </p:nvSpPr>
        <p:spPr>
          <a:xfrm>
            <a:off x="1025910" y="6328261"/>
            <a:ext cx="78132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20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/pdf/1905.13177.pdf</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6" name="图片 5">
            <a:extLst>
              <a:ext uri="{FF2B5EF4-FFF2-40B4-BE49-F238E27FC236}">
                <a16:creationId xmlns:a16="http://schemas.microsoft.com/office/drawing/2014/main" id="{B79A0987-F90E-E5D5-739C-4F20978DCE50}"/>
              </a:ext>
            </a:extLst>
          </p:cNvPr>
          <p:cNvPicPr>
            <a:picLocks noChangeAspect="1"/>
          </p:cNvPicPr>
          <p:nvPr/>
        </p:nvPicPr>
        <p:blipFill>
          <a:blip r:embed="rId3"/>
          <a:stretch>
            <a:fillRect/>
          </a:stretch>
        </p:blipFill>
        <p:spPr>
          <a:xfrm>
            <a:off x="2209800" y="1228035"/>
            <a:ext cx="7772400" cy="4648715"/>
          </a:xfrm>
          <a:prstGeom prst="rect">
            <a:avLst/>
          </a:prstGeom>
        </p:spPr>
      </p:pic>
      <p:pic>
        <p:nvPicPr>
          <p:cNvPr id="3" name="图片 2">
            <a:extLst>
              <a:ext uri="{FF2B5EF4-FFF2-40B4-BE49-F238E27FC236}">
                <a16:creationId xmlns:a16="http://schemas.microsoft.com/office/drawing/2014/main" id="{7626DC3A-DC10-B226-3F91-533C81F59D04}"/>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F05206B3-D3C6-4643-1CA1-EA04FC8B95F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79677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10423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Results – graph generation</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0CFA139-9844-659E-A97D-6CCFD3A861E5}"/>
              </a:ext>
            </a:extLst>
          </p:cNvPr>
          <p:cNvSpPr txBox="1"/>
          <p:nvPr/>
        </p:nvSpPr>
        <p:spPr>
          <a:xfrm>
            <a:off x="1025910" y="6328261"/>
            <a:ext cx="78132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20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/pdf/1905.13177.pdf</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ECEF6CDB-46D4-356F-F386-1960D919557A}"/>
              </a:ext>
            </a:extLst>
          </p:cNvPr>
          <p:cNvPicPr>
            <a:picLocks noChangeAspect="1"/>
          </p:cNvPicPr>
          <p:nvPr/>
        </p:nvPicPr>
        <p:blipFill>
          <a:blip r:embed="rId3"/>
          <a:stretch>
            <a:fillRect/>
          </a:stretch>
        </p:blipFill>
        <p:spPr>
          <a:xfrm>
            <a:off x="1806843" y="1182661"/>
            <a:ext cx="9007221" cy="4919831"/>
          </a:xfrm>
          <a:prstGeom prst="rect">
            <a:avLst/>
          </a:prstGeom>
        </p:spPr>
      </p:pic>
      <p:pic>
        <p:nvPicPr>
          <p:cNvPr id="3" name="图片 2">
            <a:extLst>
              <a:ext uri="{FF2B5EF4-FFF2-40B4-BE49-F238E27FC236}">
                <a16:creationId xmlns:a16="http://schemas.microsoft.com/office/drawing/2014/main" id="{F8EB7F6E-8FA2-9EC1-88F4-1DE432C8D594}"/>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452FA902-A68D-213C-1C86-910031A89EE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79405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10423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Results – graph generation</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0CFA139-9844-659E-A97D-6CCFD3A861E5}"/>
              </a:ext>
            </a:extLst>
          </p:cNvPr>
          <p:cNvSpPr txBox="1"/>
          <p:nvPr/>
        </p:nvSpPr>
        <p:spPr>
          <a:xfrm>
            <a:off x="1025910" y="6328261"/>
            <a:ext cx="78132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20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/pdf/1905.13177.pdf</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C0174BB8-72C8-041A-8E63-E586FC094E0B}"/>
              </a:ext>
            </a:extLst>
          </p:cNvPr>
          <p:cNvPicPr>
            <a:picLocks noChangeAspect="1"/>
          </p:cNvPicPr>
          <p:nvPr/>
        </p:nvPicPr>
        <p:blipFill>
          <a:blip r:embed="rId3"/>
          <a:stretch>
            <a:fillRect/>
          </a:stretch>
        </p:blipFill>
        <p:spPr>
          <a:xfrm>
            <a:off x="2402832" y="1307063"/>
            <a:ext cx="7772400" cy="1268800"/>
          </a:xfrm>
          <a:prstGeom prst="rect">
            <a:avLst/>
          </a:prstGeom>
        </p:spPr>
      </p:pic>
      <p:pic>
        <p:nvPicPr>
          <p:cNvPr id="3" name="图片 2">
            <a:extLst>
              <a:ext uri="{FF2B5EF4-FFF2-40B4-BE49-F238E27FC236}">
                <a16:creationId xmlns:a16="http://schemas.microsoft.com/office/drawing/2014/main" id="{8CD42C05-DEDA-3CCC-6555-81531795297F}"/>
              </a:ext>
            </a:extLst>
          </p:cNvPr>
          <p:cNvPicPr>
            <a:picLocks noChangeAspect="1"/>
          </p:cNvPicPr>
          <p:nvPr/>
        </p:nvPicPr>
        <p:blipFill>
          <a:blip r:embed="rId4"/>
          <a:stretch>
            <a:fillRect/>
          </a:stretch>
        </p:blipFill>
        <p:spPr>
          <a:xfrm>
            <a:off x="1025910" y="2886450"/>
            <a:ext cx="9990034" cy="2905467"/>
          </a:xfrm>
          <a:prstGeom prst="rect">
            <a:avLst/>
          </a:prstGeom>
        </p:spPr>
      </p:pic>
      <p:pic>
        <p:nvPicPr>
          <p:cNvPr id="5" name="图片 4">
            <a:extLst>
              <a:ext uri="{FF2B5EF4-FFF2-40B4-BE49-F238E27FC236}">
                <a16:creationId xmlns:a16="http://schemas.microsoft.com/office/drawing/2014/main" id="{92D526FB-133E-E14F-9880-E92CDE12FC11}"/>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3F9A43CF-D88F-6266-F5C1-181E3A6B8E6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85323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10423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Results – graph generation</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0CFA139-9844-659E-A97D-6CCFD3A861E5}"/>
              </a:ext>
            </a:extLst>
          </p:cNvPr>
          <p:cNvSpPr txBox="1"/>
          <p:nvPr/>
        </p:nvSpPr>
        <p:spPr>
          <a:xfrm>
            <a:off x="1025910" y="6328261"/>
            <a:ext cx="78132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20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/pdf/1905.13177.pdf</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6ACCDE8B-8DE7-5DBE-9D07-5F28A85869A0}"/>
              </a:ext>
            </a:extLst>
          </p:cNvPr>
          <p:cNvPicPr>
            <a:picLocks noChangeAspect="1"/>
          </p:cNvPicPr>
          <p:nvPr/>
        </p:nvPicPr>
        <p:blipFill>
          <a:blip r:embed="rId3"/>
          <a:stretch>
            <a:fillRect/>
          </a:stretch>
        </p:blipFill>
        <p:spPr>
          <a:xfrm>
            <a:off x="724829" y="2804620"/>
            <a:ext cx="9960402" cy="3195451"/>
          </a:xfrm>
          <a:prstGeom prst="rect">
            <a:avLst/>
          </a:prstGeom>
        </p:spPr>
      </p:pic>
      <p:pic>
        <p:nvPicPr>
          <p:cNvPr id="3" name="图片 2">
            <a:extLst>
              <a:ext uri="{FF2B5EF4-FFF2-40B4-BE49-F238E27FC236}">
                <a16:creationId xmlns:a16="http://schemas.microsoft.com/office/drawing/2014/main" id="{99D263EB-C5DB-8CF6-85A5-2E770A5FE094}"/>
              </a:ext>
            </a:extLst>
          </p:cNvPr>
          <p:cNvPicPr>
            <a:picLocks noChangeAspect="1"/>
          </p:cNvPicPr>
          <p:nvPr/>
        </p:nvPicPr>
        <p:blipFill>
          <a:blip r:embed="rId4"/>
          <a:stretch>
            <a:fillRect/>
          </a:stretch>
        </p:blipFill>
        <p:spPr>
          <a:xfrm>
            <a:off x="2293397" y="1069109"/>
            <a:ext cx="8649597" cy="1540093"/>
          </a:xfrm>
          <a:prstGeom prst="rect">
            <a:avLst/>
          </a:prstGeom>
        </p:spPr>
      </p:pic>
      <p:pic>
        <p:nvPicPr>
          <p:cNvPr id="5" name="图片 4">
            <a:extLst>
              <a:ext uri="{FF2B5EF4-FFF2-40B4-BE49-F238E27FC236}">
                <a16:creationId xmlns:a16="http://schemas.microsoft.com/office/drawing/2014/main" id="{50FE11A8-B080-43B6-EBBE-BE356914BF59}"/>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95AE780A-1661-BF68-B675-F211D730178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98746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10423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Generative</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Models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0CFA139-9844-659E-A97D-6CCFD3A861E5}"/>
              </a:ext>
            </a:extLst>
          </p:cNvPr>
          <p:cNvSpPr txBox="1"/>
          <p:nvPr/>
        </p:nvSpPr>
        <p:spPr>
          <a:xfrm>
            <a:off x="1025910" y="6328261"/>
            <a:ext cx="78132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20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/pdf/2302.02591.pdf</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383A4087-2D98-F8E5-9708-D38B637D2D64}"/>
              </a:ext>
            </a:extLst>
          </p:cNvPr>
          <p:cNvPicPr>
            <a:picLocks noChangeAspect="1"/>
          </p:cNvPicPr>
          <p:nvPr/>
        </p:nvPicPr>
        <p:blipFill>
          <a:blip r:embed="rId3"/>
          <a:stretch>
            <a:fillRect/>
          </a:stretch>
        </p:blipFill>
        <p:spPr>
          <a:xfrm>
            <a:off x="-317526" y="1522213"/>
            <a:ext cx="5605204" cy="4047547"/>
          </a:xfrm>
          <a:prstGeom prst="rect">
            <a:avLst/>
          </a:prstGeom>
        </p:spPr>
      </p:pic>
      <p:pic>
        <p:nvPicPr>
          <p:cNvPr id="5" name="图片 4">
            <a:extLst>
              <a:ext uri="{FF2B5EF4-FFF2-40B4-BE49-F238E27FC236}">
                <a16:creationId xmlns:a16="http://schemas.microsoft.com/office/drawing/2014/main" id="{8FCF4CC6-2EB0-A125-3306-96FB1B96EFE7}"/>
              </a:ext>
            </a:extLst>
          </p:cNvPr>
          <p:cNvPicPr>
            <a:picLocks noChangeAspect="1"/>
          </p:cNvPicPr>
          <p:nvPr/>
        </p:nvPicPr>
        <p:blipFill>
          <a:blip r:embed="rId4"/>
          <a:stretch>
            <a:fillRect/>
          </a:stretch>
        </p:blipFill>
        <p:spPr>
          <a:xfrm>
            <a:off x="5609686" y="1702377"/>
            <a:ext cx="6582314" cy="3681413"/>
          </a:xfrm>
          <a:prstGeom prst="rect">
            <a:avLst/>
          </a:prstGeom>
        </p:spPr>
      </p:pic>
      <p:pic>
        <p:nvPicPr>
          <p:cNvPr id="3" name="图片 2">
            <a:extLst>
              <a:ext uri="{FF2B5EF4-FFF2-40B4-BE49-F238E27FC236}">
                <a16:creationId xmlns:a16="http://schemas.microsoft.com/office/drawing/2014/main" id="{84ED1960-6214-E8BD-C53D-A6AA3466257F}"/>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165AEB3C-60A1-279D-D7C3-23D73A2BD0D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58703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10423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Diffusion</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Models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0CFA139-9844-659E-A97D-6CCFD3A861E5}"/>
              </a:ext>
            </a:extLst>
          </p:cNvPr>
          <p:cNvSpPr txBox="1"/>
          <p:nvPr/>
        </p:nvSpPr>
        <p:spPr>
          <a:xfrm>
            <a:off x="1025910" y="6328261"/>
            <a:ext cx="78132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20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/pdf/2302.02591.pdf</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66D9253E-83A9-9EA1-D0A8-23069CB49B81}"/>
              </a:ext>
            </a:extLst>
          </p:cNvPr>
          <p:cNvPicPr>
            <a:picLocks noChangeAspect="1"/>
          </p:cNvPicPr>
          <p:nvPr/>
        </p:nvPicPr>
        <p:blipFill>
          <a:blip r:embed="rId3"/>
          <a:stretch>
            <a:fillRect/>
          </a:stretch>
        </p:blipFill>
        <p:spPr>
          <a:xfrm>
            <a:off x="1357744" y="1451752"/>
            <a:ext cx="9212100" cy="4367923"/>
          </a:xfrm>
          <a:prstGeom prst="rect">
            <a:avLst/>
          </a:prstGeom>
        </p:spPr>
      </p:pic>
      <p:pic>
        <p:nvPicPr>
          <p:cNvPr id="4" name="图片 3">
            <a:extLst>
              <a:ext uri="{FF2B5EF4-FFF2-40B4-BE49-F238E27FC236}">
                <a16:creationId xmlns:a16="http://schemas.microsoft.com/office/drawing/2014/main" id="{6CD8B66C-849F-8FD3-504B-ADF501179EBB}"/>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3EC22A43-895F-1CF8-D57B-E861CC37C27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17877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Summary</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Links</a:t>
            </a:r>
            <a:r>
              <a:rPr kumimoji="1"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are</a:t>
            </a:r>
            <a:r>
              <a:rPr kumimoji="1"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important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Link</a:t>
            </a:r>
            <a:r>
              <a:rPr kumimoji="1"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prediction</a:t>
            </a:r>
            <a:r>
              <a:rPr kumimoji="1"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is</a:t>
            </a:r>
            <a:r>
              <a:rPr kumimoji="1"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an</a:t>
            </a:r>
            <a:r>
              <a:rPr kumimoji="1"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important</a:t>
            </a:r>
            <a:r>
              <a:rPr kumimoji="1"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self-supervised</a:t>
            </a:r>
            <a:r>
              <a:rPr kumimoji="1"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learning</a:t>
            </a:r>
            <a:r>
              <a:rPr kumimoji="1"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task</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Learning</a:t>
            </a:r>
            <a:r>
              <a:rPr kumimoji="1"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representations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Learning</a:t>
            </a:r>
            <a:r>
              <a:rPr kumimoji="1"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centrality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Learning</a:t>
            </a:r>
            <a:r>
              <a:rPr kumimoji="1"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clustering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Network</a:t>
            </a:r>
            <a:r>
              <a:rPr kumimoji="1"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Completion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More</a:t>
            </a:r>
            <a:r>
              <a:rPr kumimoji="1"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difficult</a:t>
            </a:r>
            <a:r>
              <a:rPr kumimoji="1"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task</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Static</a:t>
            </a:r>
            <a:r>
              <a:rPr kumimoji="1"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completion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Dynamic</a:t>
            </a:r>
            <a:r>
              <a:rPr kumimoji="1"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completion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As</a:t>
            </a:r>
            <a:r>
              <a:rPr kumimoji="1"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a</a:t>
            </a:r>
            <a:r>
              <a:rPr kumimoji="1"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generative</a:t>
            </a:r>
            <a:r>
              <a:rPr kumimoji="1"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model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Graph</a:t>
            </a:r>
            <a:r>
              <a:rPr kumimoji="1"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Generation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Graph</a:t>
            </a:r>
            <a:r>
              <a:rPr kumimoji="1"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RNN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Normalizing</a:t>
            </a:r>
            <a:r>
              <a:rPr kumimoji="1"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Flows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Diffusion</a:t>
            </a:r>
            <a:r>
              <a:rPr kumimoji="1"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models</a:t>
            </a:r>
            <a:endParaRPr kumimoji="1"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endParaRPr>
          </a:p>
        </p:txBody>
      </p:sp>
      <p:sp>
        <p:nvSpPr>
          <p:cNvPr id="5" name="文本框 4">
            <a:extLst>
              <a:ext uri="{FF2B5EF4-FFF2-40B4-BE49-F238E27FC236}">
                <a16:creationId xmlns:a16="http://schemas.microsoft.com/office/drawing/2014/main" id="{A3E68320-4015-D919-38C7-9CAC1635EE76}"/>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6" name="图片 5">
            <a:extLst>
              <a:ext uri="{FF2B5EF4-FFF2-40B4-BE49-F238E27FC236}">
                <a16:creationId xmlns:a16="http://schemas.microsoft.com/office/drawing/2014/main" id="{44CBF5B5-44A0-CB77-CD98-17AB66B0A8AA}"/>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490D7BCC-2024-B88A-70B2-CD9508C4D58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105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Node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Classification/Labelling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 name="内容占位符 5">
            <a:extLst>
              <a:ext uri="{FF2B5EF4-FFF2-40B4-BE49-F238E27FC236}">
                <a16:creationId xmlns:a16="http://schemas.microsoft.com/office/drawing/2014/main" id="{9774EA89-6807-E722-F6EB-4D6F20FEE4E7}"/>
              </a:ext>
            </a:extLst>
          </p:cNvPr>
          <p:cNvPicPr>
            <a:picLocks noGrp="1" noChangeAspect="1"/>
          </p:cNvPicPr>
          <p:nvPr>
            <p:ph idx="1"/>
          </p:nvPr>
        </p:nvPicPr>
        <p:blipFill>
          <a:blip r:embed="rId3"/>
          <a:stretch>
            <a:fillRect/>
          </a:stretch>
        </p:blipFill>
        <p:spPr>
          <a:xfrm>
            <a:off x="635619" y="1649677"/>
            <a:ext cx="11085399" cy="3437425"/>
          </a:xfrm>
          <a:prstGeom prst="rect">
            <a:avLst/>
          </a:prstGeom>
        </p:spPr>
      </p:pic>
      <p:sp>
        <p:nvSpPr>
          <p:cNvPr id="9" name="文本框 8">
            <a:extLst>
              <a:ext uri="{FF2B5EF4-FFF2-40B4-BE49-F238E27FC236}">
                <a16:creationId xmlns:a16="http://schemas.microsoft.com/office/drawing/2014/main" id="{CF0DA62C-CE18-61C8-339A-B46884022D37}"/>
              </a:ext>
            </a:extLst>
          </p:cNvPr>
          <p:cNvSpPr txBox="1"/>
          <p:nvPr/>
        </p:nvSpPr>
        <p:spPr>
          <a:xfrm>
            <a:off x="4957082" y="5435630"/>
            <a:ext cx="4359965" cy="369332"/>
          </a:xfrm>
          <a:prstGeom prst="rect">
            <a:avLst/>
          </a:prstGeom>
          <a:noFill/>
        </p:spPr>
        <p:txBody>
          <a:bodyPr wrap="square" rtlCol="0">
            <a:spAutoFit/>
          </a:bodyPr>
          <a:lstStyle/>
          <a:p>
            <a:r>
              <a:rPr kumimoji="1" lang="zh-CN" altLang="en-US" dirty="0"/>
              <a:t>有监督、无监督、半监督</a:t>
            </a:r>
          </a:p>
        </p:txBody>
      </p:sp>
      <p:sp>
        <p:nvSpPr>
          <p:cNvPr id="2" name="文本框 1">
            <a:extLst>
              <a:ext uri="{FF2B5EF4-FFF2-40B4-BE49-F238E27FC236}">
                <a16:creationId xmlns:a16="http://schemas.microsoft.com/office/drawing/2014/main" id="{7CA269AC-4C13-EE00-42C8-93689A86CC09}"/>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ADA5A937-4D4E-2418-77A4-C1C42914F303}"/>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9173EDD7-A58A-96D3-545F-474A0D59E8D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1167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Deep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Walk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532092B8-CD80-B357-6E73-BB4B4A998F66}"/>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hlinkClick r:id="rId3"/>
              </a:rPr>
              <a:t>https://arxiv.org/pdf/1403.6652.pdf</a:t>
            </a:r>
            <a:endParaRPr lang="zh-CN" altLang="en-US" sz="1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E1B5AFA5-CABA-0BC7-44AA-6619A10DA14D}"/>
              </a:ext>
            </a:extLst>
          </p:cNvPr>
          <p:cNvPicPr>
            <a:picLocks noChangeAspect="1"/>
          </p:cNvPicPr>
          <p:nvPr/>
        </p:nvPicPr>
        <p:blipFill>
          <a:blip r:embed="rId4"/>
          <a:stretch>
            <a:fillRect/>
          </a:stretch>
        </p:blipFill>
        <p:spPr>
          <a:xfrm>
            <a:off x="4800503" y="221963"/>
            <a:ext cx="6544006" cy="5778861"/>
          </a:xfrm>
          <a:prstGeom prst="rect">
            <a:avLst/>
          </a:prstGeom>
        </p:spPr>
      </p:pic>
      <p:pic>
        <p:nvPicPr>
          <p:cNvPr id="3" name="图片 2">
            <a:extLst>
              <a:ext uri="{FF2B5EF4-FFF2-40B4-BE49-F238E27FC236}">
                <a16:creationId xmlns:a16="http://schemas.microsoft.com/office/drawing/2014/main" id="{C6E403B2-3ED2-B5A7-73A4-AF7AFC89DF1F}"/>
              </a:ext>
            </a:extLst>
          </p:cNvPr>
          <p:cNvPicPr>
            <a:picLocks noChangeAspect="1"/>
          </p:cNvPicPr>
          <p:nvPr/>
        </p:nvPicPr>
        <p:blipFill>
          <a:blip r:embed="rId5"/>
          <a:stretch>
            <a:fillRect/>
          </a:stretch>
        </p:blipFill>
        <p:spPr>
          <a:xfrm>
            <a:off x="169727" y="1790592"/>
            <a:ext cx="4590545" cy="3897279"/>
          </a:xfrm>
          <a:prstGeom prst="rect">
            <a:avLst/>
          </a:prstGeom>
        </p:spPr>
      </p:pic>
      <p:pic>
        <p:nvPicPr>
          <p:cNvPr id="5" name="图片 4">
            <a:extLst>
              <a:ext uri="{FF2B5EF4-FFF2-40B4-BE49-F238E27FC236}">
                <a16:creationId xmlns:a16="http://schemas.microsoft.com/office/drawing/2014/main" id="{D954AD7B-F57B-4592-B967-39AEA545EB70}"/>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D04ABF11-0A8A-5CB0-1F2D-8B2E983B7F80}"/>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512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Node2Vec</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45" name="文本框 44">
            <a:extLst>
              <a:ext uri="{FF2B5EF4-FFF2-40B4-BE49-F238E27FC236}">
                <a16:creationId xmlns:a16="http://schemas.microsoft.com/office/drawing/2014/main" id="{532092B8-CD80-B357-6E73-BB4B4A998F66}"/>
              </a:ext>
            </a:extLst>
          </p:cNvPr>
          <p:cNvSpPr txBox="1"/>
          <p:nvPr/>
        </p:nvSpPr>
        <p:spPr>
          <a:xfrm>
            <a:off x="574304" y="6328260"/>
            <a:ext cx="77215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HelveticaNeue" charset="0"/>
                <a:ea typeface="宋体" panose="02010600030101010101" pitchFamily="2" charset="-122"/>
                <a:cs typeface="+mn-cs"/>
              </a:rPr>
              <a:t>Aditya Grover, Jure </a:t>
            </a:r>
            <a:r>
              <a:rPr kumimoji="0" lang="en-US" altLang="zh-CN" sz="1400" b="0" i="0" u="none" strike="noStrike" kern="1200" cap="none" spc="0" normalizeH="0" baseline="0" noProof="0" dirty="0" err="1">
                <a:ln>
                  <a:noFill/>
                </a:ln>
                <a:solidFill>
                  <a:prstClr val="black"/>
                </a:solidFill>
                <a:effectLst/>
                <a:uLnTx/>
                <a:uFillTx/>
                <a:latin typeface="HelveticaNeue" charset="0"/>
                <a:ea typeface="宋体" panose="02010600030101010101" pitchFamily="2" charset="-122"/>
                <a:cs typeface="+mn-cs"/>
              </a:rPr>
              <a:t>Leskovec</a:t>
            </a:r>
            <a:r>
              <a:rPr kumimoji="0" lang="en-US" altLang="zh-CN" sz="1400" b="0" i="0" u="none" strike="noStrike" kern="1200" cap="none" spc="0" normalizeH="0" baseline="0" noProof="0" dirty="0">
                <a:ln>
                  <a:noFill/>
                </a:ln>
                <a:solidFill>
                  <a:prstClr val="black"/>
                </a:solidFill>
                <a:effectLst/>
                <a:uLnTx/>
                <a:uFillTx/>
                <a:latin typeface="HelveticaNeue" charset="0"/>
                <a:ea typeface="宋体" panose="02010600030101010101" pitchFamily="2" charset="-122"/>
                <a:cs typeface="+mn-cs"/>
              </a:rPr>
              <a:t>. node2vec: Scalable Feature Learning for Networks. KDD 2016. </a:t>
            </a:r>
            <a:endPar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11" name="内容占位符 10">
            <a:extLst>
              <a:ext uri="{FF2B5EF4-FFF2-40B4-BE49-F238E27FC236}">
                <a16:creationId xmlns:a16="http://schemas.microsoft.com/office/drawing/2014/main" id="{B438D399-9CE5-E63C-C1B4-70AE3A881444}"/>
              </a:ext>
            </a:extLst>
          </p:cNvPr>
          <p:cNvPicPr>
            <a:picLocks noGrp="1" noChangeAspect="1"/>
          </p:cNvPicPr>
          <p:nvPr>
            <p:ph idx="1"/>
          </p:nvPr>
        </p:nvPicPr>
        <p:blipFill>
          <a:blip r:embed="rId4"/>
          <a:stretch>
            <a:fillRect/>
          </a:stretch>
        </p:blipFill>
        <p:spPr>
          <a:xfrm>
            <a:off x="918186" y="3330925"/>
            <a:ext cx="3739149" cy="2575606"/>
          </a:xfrm>
          <a:prstGeom prst="rect">
            <a:avLst/>
          </a:prstGeom>
        </p:spPr>
      </p:pic>
      <p:pic>
        <p:nvPicPr>
          <p:cNvPr id="10" name="图片 9">
            <a:extLst>
              <a:ext uri="{FF2B5EF4-FFF2-40B4-BE49-F238E27FC236}">
                <a16:creationId xmlns:a16="http://schemas.microsoft.com/office/drawing/2014/main" id="{3F3B7725-EFB3-4B56-4644-93B0F5CABA42}"/>
              </a:ext>
            </a:extLst>
          </p:cNvPr>
          <p:cNvPicPr>
            <a:picLocks noChangeAspect="1"/>
          </p:cNvPicPr>
          <p:nvPr/>
        </p:nvPicPr>
        <p:blipFill>
          <a:blip r:embed="rId5"/>
          <a:stretch>
            <a:fillRect/>
          </a:stretch>
        </p:blipFill>
        <p:spPr>
          <a:xfrm>
            <a:off x="635619" y="1434495"/>
            <a:ext cx="5727700" cy="2209800"/>
          </a:xfrm>
          <a:prstGeom prst="rect">
            <a:avLst/>
          </a:prstGeom>
        </p:spPr>
      </p:pic>
      <p:pic>
        <p:nvPicPr>
          <p:cNvPr id="12" name="图片 11">
            <a:extLst>
              <a:ext uri="{FF2B5EF4-FFF2-40B4-BE49-F238E27FC236}">
                <a16:creationId xmlns:a16="http://schemas.microsoft.com/office/drawing/2014/main" id="{C3D3F7E4-7B62-3913-D27E-6055FB40A1BD}"/>
              </a:ext>
            </a:extLst>
          </p:cNvPr>
          <p:cNvPicPr>
            <a:picLocks noChangeAspect="1"/>
          </p:cNvPicPr>
          <p:nvPr/>
        </p:nvPicPr>
        <p:blipFill>
          <a:blip r:embed="rId6"/>
          <a:stretch>
            <a:fillRect/>
          </a:stretch>
        </p:blipFill>
        <p:spPr>
          <a:xfrm>
            <a:off x="7078595" y="317521"/>
            <a:ext cx="5274712" cy="5488855"/>
          </a:xfrm>
          <a:prstGeom prst="rect">
            <a:avLst/>
          </a:prstGeom>
        </p:spPr>
      </p:pic>
      <p:sp>
        <p:nvSpPr>
          <p:cNvPr id="13" name="矩形 12">
            <a:extLst>
              <a:ext uri="{FF2B5EF4-FFF2-40B4-BE49-F238E27FC236}">
                <a16:creationId xmlns:a16="http://schemas.microsoft.com/office/drawing/2014/main" id="{03FC32D2-9935-9F23-7A02-0E5DE04D9D8A}"/>
              </a:ext>
            </a:extLst>
          </p:cNvPr>
          <p:cNvSpPr/>
          <p:nvPr/>
        </p:nvSpPr>
        <p:spPr>
          <a:xfrm>
            <a:off x="8682656" y="2824546"/>
            <a:ext cx="206659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Homophily</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p=1,q=0.5</a:t>
            </a:r>
            <a:endParaRPr kumimoji="0"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4" name="矩形 13">
            <a:extLst>
              <a:ext uri="{FF2B5EF4-FFF2-40B4-BE49-F238E27FC236}">
                <a16:creationId xmlns:a16="http://schemas.microsoft.com/office/drawing/2014/main" id="{C2485712-A9A6-3491-0A4F-6CA0043E5FF6}"/>
              </a:ext>
            </a:extLst>
          </p:cNvPr>
          <p:cNvSpPr/>
          <p:nvPr/>
        </p:nvSpPr>
        <p:spPr>
          <a:xfrm>
            <a:off x="8682656" y="5498599"/>
            <a:ext cx="252800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Structural equivalence</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p=1,</a:t>
            </a: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q=2</a:t>
            </a:r>
            <a:endParaRPr kumimoji="0"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15" name="图片 14">
            <a:extLst>
              <a:ext uri="{FF2B5EF4-FFF2-40B4-BE49-F238E27FC236}">
                <a16:creationId xmlns:a16="http://schemas.microsoft.com/office/drawing/2014/main" id="{A59DCDC1-706E-91AE-9903-7D6791363911}"/>
              </a:ext>
            </a:extLst>
          </p:cNvPr>
          <p:cNvPicPr>
            <a:picLocks noChangeAspect="1"/>
          </p:cNvPicPr>
          <p:nvPr/>
        </p:nvPicPr>
        <p:blipFill>
          <a:blip r:embed="rId7"/>
          <a:stretch>
            <a:fillRect/>
          </a:stretch>
        </p:blipFill>
        <p:spPr>
          <a:xfrm>
            <a:off x="4708391" y="4603642"/>
            <a:ext cx="2554328" cy="957873"/>
          </a:xfrm>
          <a:prstGeom prst="rect">
            <a:avLst/>
          </a:prstGeom>
        </p:spPr>
      </p:pic>
      <p:pic>
        <p:nvPicPr>
          <p:cNvPr id="16" name="图片 15">
            <a:extLst>
              <a:ext uri="{FF2B5EF4-FFF2-40B4-BE49-F238E27FC236}">
                <a16:creationId xmlns:a16="http://schemas.microsoft.com/office/drawing/2014/main" id="{FE4A7571-DCC7-4803-A8C0-6A744940BB5E}"/>
              </a:ext>
            </a:extLst>
          </p:cNvPr>
          <p:cNvPicPr>
            <a:picLocks noChangeAspect="1"/>
          </p:cNvPicPr>
          <p:nvPr/>
        </p:nvPicPr>
        <p:blipFill>
          <a:blip r:embed="rId8"/>
          <a:stretch>
            <a:fillRect/>
          </a:stretch>
        </p:blipFill>
        <p:spPr>
          <a:xfrm>
            <a:off x="4737376" y="5687018"/>
            <a:ext cx="2095500" cy="317500"/>
          </a:xfrm>
          <a:prstGeom prst="rect">
            <a:avLst/>
          </a:prstGeom>
        </p:spPr>
      </p:pic>
    </p:spTree>
    <p:extLst>
      <p:ext uri="{BB962C8B-B14F-4D97-AF65-F5344CB8AC3E}">
        <p14:creationId xmlns:p14="http://schemas.microsoft.com/office/powerpoint/2010/main" val="931296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Node</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Classification/Labelling</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4" name="内容占位符 3">
            <a:extLst>
              <a:ext uri="{FF2B5EF4-FFF2-40B4-BE49-F238E27FC236}">
                <a16:creationId xmlns:a16="http://schemas.microsoft.com/office/drawing/2014/main" id="{32DAEB8C-C693-DCCC-F169-45C7F5029BCD}"/>
              </a:ext>
            </a:extLst>
          </p:cNvPr>
          <p:cNvPicPr>
            <a:picLocks noGrp="1" noChangeAspect="1"/>
          </p:cNvPicPr>
          <p:nvPr>
            <p:ph idx="1"/>
          </p:nvPr>
        </p:nvPicPr>
        <p:blipFill>
          <a:blip r:embed="rId4"/>
          <a:stretch>
            <a:fillRect/>
          </a:stretch>
        </p:blipFill>
        <p:spPr>
          <a:xfrm>
            <a:off x="1104040" y="1548985"/>
            <a:ext cx="9722985" cy="3671335"/>
          </a:xfrm>
          <a:prstGeom prst="rect">
            <a:avLst/>
          </a:prstGeom>
        </p:spPr>
      </p:pic>
      <p:sp>
        <p:nvSpPr>
          <p:cNvPr id="5" name="文本框 4">
            <a:extLst>
              <a:ext uri="{FF2B5EF4-FFF2-40B4-BE49-F238E27FC236}">
                <a16:creationId xmlns:a16="http://schemas.microsoft.com/office/drawing/2014/main" id="{2C01A188-6512-186C-4819-180954406801}"/>
              </a:ext>
            </a:extLst>
          </p:cNvPr>
          <p:cNvSpPr txBox="1"/>
          <p:nvPr/>
        </p:nvSpPr>
        <p:spPr>
          <a:xfrm>
            <a:off x="574304" y="6328260"/>
            <a:ext cx="77215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HelveticaNeue" charset="0"/>
                <a:ea typeface="宋体" panose="02010600030101010101" pitchFamily="2" charset="-122"/>
                <a:cs typeface="+mn-cs"/>
              </a:rPr>
              <a:t>Aditya Grover, Jure </a:t>
            </a:r>
            <a:r>
              <a:rPr kumimoji="0" lang="en-US" altLang="zh-CN" sz="1400" b="0" i="0" u="none" strike="noStrike" kern="1200" cap="none" spc="0" normalizeH="0" baseline="0" noProof="0" dirty="0" err="1">
                <a:ln>
                  <a:noFill/>
                </a:ln>
                <a:solidFill>
                  <a:prstClr val="black"/>
                </a:solidFill>
                <a:effectLst/>
                <a:uLnTx/>
                <a:uFillTx/>
                <a:latin typeface="HelveticaNeue" charset="0"/>
                <a:ea typeface="宋体" panose="02010600030101010101" pitchFamily="2" charset="-122"/>
                <a:cs typeface="+mn-cs"/>
              </a:rPr>
              <a:t>Leskovec</a:t>
            </a:r>
            <a:r>
              <a:rPr kumimoji="0" lang="en-US" altLang="zh-CN" sz="1400" b="0" i="0" u="none" strike="noStrike" kern="1200" cap="none" spc="0" normalizeH="0" baseline="0" noProof="0" dirty="0">
                <a:ln>
                  <a:noFill/>
                </a:ln>
                <a:solidFill>
                  <a:prstClr val="black"/>
                </a:solidFill>
                <a:effectLst/>
                <a:uLnTx/>
                <a:uFillTx/>
                <a:latin typeface="HelveticaNeue" charset="0"/>
                <a:ea typeface="宋体" panose="02010600030101010101" pitchFamily="2" charset="-122"/>
                <a:cs typeface="+mn-cs"/>
              </a:rPr>
              <a:t>. node2vec: Scalable Feature Learning for Networks. KDD 2016. </a:t>
            </a:r>
            <a:endParaRPr kumimoji="0"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 name="文本框 2">
            <a:extLst>
              <a:ext uri="{FF2B5EF4-FFF2-40B4-BE49-F238E27FC236}">
                <a16:creationId xmlns:a16="http://schemas.microsoft.com/office/drawing/2014/main" id="{9584BB10-DA5A-4AC3-293F-6915A2018FAE}"/>
              </a:ext>
            </a:extLst>
          </p:cNvPr>
          <p:cNvSpPr txBox="1"/>
          <p:nvPr/>
        </p:nvSpPr>
        <p:spPr>
          <a:xfrm>
            <a:off x="5661539" y="5444583"/>
            <a:ext cx="18551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39 blogger interests</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6" name="文本框 5">
            <a:extLst>
              <a:ext uri="{FF2B5EF4-FFF2-40B4-BE49-F238E27FC236}">
                <a16:creationId xmlns:a16="http://schemas.microsoft.com/office/drawing/2014/main" id="{653D8CBD-45F5-8292-BA7B-7F312392A5C6}"/>
              </a:ext>
            </a:extLst>
          </p:cNvPr>
          <p:cNvSpPr txBox="1"/>
          <p:nvPr/>
        </p:nvSpPr>
        <p:spPr>
          <a:xfrm>
            <a:off x="7259803" y="5476746"/>
            <a:ext cx="18551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50 gene types</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9" name="文本框 8">
            <a:extLst>
              <a:ext uri="{FF2B5EF4-FFF2-40B4-BE49-F238E27FC236}">
                <a16:creationId xmlns:a16="http://schemas.microsoft.com/office/drawing/2014/main" id="{2E13C845-CC9C-02F3-A7F5-22BC717245BE}"/>
              </a:ext>
            </a:extLst>
          </p:cNvPr>
          <p:cNvSpPr txBox="1"/>
          <p:nvPr/>
        </p:nvSpPr>
        <p:spPr>
          <a:xfrm>
            <a:off x="8917078" y="5444583"/>
            <a:ext cx="185514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40 Part-of-Speech tags</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2613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Link</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Prediction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4" name="内容占位符 3">
            <a:extLst>
              <a:ext uri="{FF2B5EF4-FFF2-40B4-BE49-F238E27FC236}">
                <a16:creationId xmlns:a16="http://schemas.microsoft.com/office/drawing/2014/main" id="{B5346024-CCBE-F90C-878E-75EBD99EA89C}"/>
              </a:ext>
            </a:extLst>
          </p:cNvPr>
          <p:cNvPicPr>
            <a:picLocks noGrp="1" noChangeAspect="1"/>
          </p:cNvPicPr>
          <p:nvPr>
            <p:ph idx="1"/>
          </p:nvPr>
        </p:nvPicPr>
        <p:blipFill>
          <a:blip r:embed="rId3"/>
          <a:stretch>
            <a:fillRect/>
          </a:stretch>
        </p:blipFill>
        <p:spPr>
          <a:xfrm>
            <a:off x="881092" y="1499807"/>
            <a:ext cx="10065629" cy="3961427"/>
          </a:xfrm>
          <a:prstGeom prst="rect">
            <a:avLst/>
          </a:prstGeom>
        </p:spPr>
      </p:pic>
      <p:sp>
        <p:nvSpPr>
          <p:cNvPr id="2" name="文本框 1">
            <a:extLst>
              <a:ext uri="{FF2B5EF4-FFF2-40B4-BE49-F238E27FC236}">
                <a16:creationId xmlns:a16="http://schemas.microsoft.com/office/drawing/2014/main" id="{0E649F02-303A-D2F2-77E5-D72D0ADB9C85}"/>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F9111EE4-48CA-F5AC-CA44-69C3FD33DD46}"/>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545E8F49-7EFE-2DA4-9134-EF9225EDA93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4943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Link</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Prediction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5" name="内容占位符 4">
            <a:extLst>
              <a:ext uri="{FF2B5EF4-FFF2-40B4-BE49-F238E27FC236}">
                <a16:creationId xmlns:a16="http://schemas.microsoft.com/office/drawing/2014/main" id="{202EDBC9-94D6-A461-730A-8AAB20836D25}"/>
              </a:ext>
            </a:extLst>
          </p:cNvPr>
          <p:cNvPicPr>
            <a:picLocks noGrp="1" noChangeAspect="1"/>
          </p:cNvPicPr>
          <p:nvPr>
            <p:ph idx="1"/>
          </p:nvPr>
        </p:nvPicPr>
        <p:blipFill>
          <a:blip r:embed="rId3"/>
          <a:stretch>
            <a:fillRect/>
          </a:stretch>
        </p:blipFill>
        <p:spPr>
          <a:xfrm>
            <a:off x="3307292" y="1307063"/>
            <a:ext cx="5340761" cy="4446436"/>
          </a:xfrm>
          <a:prstGeom prst="rect">
            <a:avLst/>
          </a:prstGeom>
        </p:spPr>
      </p:pic>
      <p:sp>
        <p:nvSpPr>
          <p:cNvPr id="6" name="椭圆 5">
            <a:extLst>
              <a:ext uri="{FF2B5EF4-FFF2-40B4-BE49-F238E27FC236}">
                <a16:creationId xmlns:a16="http://schemas.microsoft.com/office/drawing/2014/main" id="{8DA385EB-2963-3DA1-875F-5D32E09A9A20}"/>
              </a:ext>
            </a:extLst>
          </p:cNvPr>
          <p:cNvSpPr/>
          <p:nvPr/>
        </p:nvSpPr>
        <p:spPr>
          <a:xfrm>
            <a:off x="4565181" y="3536341"/>
            <a:ext cx="1929384" cy="1635525"/>
          </a:xfrm>
          <a:prstGeom prst="ellipse">
            <a:avLst/>
          </a:prstGeom>
          <a:solidFill>
            <a:srgbClr val="FF0000">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11771DB2-150A-3FC4-C29C-BD7D13FD3F98}"/>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9B54BC1A-C134-BBAD-AF95-79E2C43183B2}"/>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43B44159-3807-2346-D8C0-27EB203CAED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4931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4">
            <a:extLst>
              <a:ext uri="{FF2B5EF4-FFF2-40B4-BE49-F238E27FC236}">
                <a16:creationId xmlns:a16="http://schemas.microsoft.com/office/drawing/2014/main" id="{8AF96D2B-CB95-D88F-8BB5-26FECA61397A}"/>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B8789557-D960-E329-C50C-9206D97B6971}"/>
              </a:ext>
            </a:extLst>
          </p:cNvPr>
          <p:cNvSpPr txBox="1"/>
          <p:nvPr/>
        </p:nvSpPr>
        <p:spPr>
          <a:xfrm>
            <a:off x="1025911" y="1981199"/>
            <a:ext cx="8291136" cy="2934137"/>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400" dirty="0">
                <a:latin typeface="Arial" panose="020B0604020202020204" pitchFamily="34" charset="0"/>
                <a:cs typeface="Arial" panose="020B0604020202020204" pitchFamily="34" charset="0"/>
              </a:rPr>
              <a:t>Background</a:t>
            </a:r>
          </a:p>
          <a:p>
            <a:pPr marL="285750" indent="-285750">
              <a:buFont typeface="Arial" panose="020B0604020202020204" pitchFamily="34" charset="0"/>
              <a:buChar char="•"/>
            </a:pPr>
            <a:r>
              <a:rPr kumimoji="1" lang="en-US" altLang="zh-CN" sz="2400" dirty="0">
                <a:latin typeface="Arial" panose="020B0604020202020204" pitchFamily="34" charset="0"/>
                <a:cs typeface="Arial" panose="020B0604020202020204" pitchFamily="34" charset="0"/>
              </a:rPr>
              <a:t>Network Embedding</a:t>
            </a:r>
          </a:p>
          <a:p>
            <a:pPr marL="285750" indent="-285750">
              <a:buFont typeface="Arial" panose="020B0604020202020204" pitchFamily="34" charset="0"/>
              <a:buChar char="•"/>
            </a:pPr>
            <a:r>
              <a:rPr kumimoji="1" lang="en-US" altLang="zh-CN" sz="2400" dirty="0">
                <a:latin typeface="Arial" panose="020B0604020202020204" pitchFamily="34" charset="0"/>
                <a:cs typeface="Arial" panose="020B0604020202020204" pitchFamily="34" charset="0"/>
              </a:rPr>
              <a:t>Graph Neural Networks</a:t>
            </a:r>
          </a:p>
          <a:p>
            <a:pPr marL="742950" lvl="1" indent="-285750">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Graph Convolution</a:t>
            </a:r>
          </a:p>
          <a:p>
            <a:pPr marL="742950" lvl="1" indent="-285750">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Graph Attention Network</a:t>
            </a:r>
          </a:p>
          <a:p>
            <a:pPr marL="742950" lvl="1" indent="-285750">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Other extension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Variational</a:t>
            </a:r>
            <a:r>
              <a:rPr kumimoji="1" lang="zh-CN" altLang="en-US"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Graph</a:t>
            </a:r>
            <a:r>
              <a:rPr kumimoji="1" lang="zh-CN" altLang="en-US"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Autoencoder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Graph</a:t>
            </a:r>
            <a:r>
              <a:rPr kumimoji="1" lang="zh-CN" altLang="en-US"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Generation</a:t>
            </a:r>
          </a:p>
        </p:txBody>
      </p:sp>
      <p:sp>
        <p:nvSpPr>
          <p:cNvPr id="3" name="文本框 2">
            <a:extLst>
              <a:ext uri="{FF2B5EF4-FFF2-40B4-BE49-F238E27FC236}">
                <a16:creationId xmlns:a16="http://schemas.microsoft.com/office/drawing/2014/main" id="{39A894F3-1CF0-A092-9CE6-865283ACE0F5}"/>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483D92E2-7033-A5D0-31D3-67D862AC34CF}"/>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985113A2-0830-53C5-B4E5-FF8A7484DCD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4629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Link</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Prediction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 name="内容占位符 5">
            <a:extLst>
              <a:ext uri="{FF2B5EF4-FFF2-40B4-BE49-F238E27FC236}">
                <a16:creationId xmlns:a16="http://schemas.microsoft.com/office/drawing/2014/main" id="{4FDFD718-1B3A-0CA9-A593-08D872240FD6}"/>
              </a:ext>
            </a:extLst>
          </p:cNvPr>
          <p:cNvPicPr>
            <a:picLocks noGrp="1" noChangeAspect="1"/>
          </p:cNvPicPr>
          <p:nvPr>
            <p:ph idx="1"/>
          </p:nvPr>
        </p:nvPicPr>
        <p:blipFill>
          <a:blip r:embed="rId3"/>
          <a:stretch>
            <a:fillRect/>
          </a:stretch>
        </p:blipFill>
        <p:spPr>
          <a:xfrm>
            <a:off x="6481700" y="436469"/>
            <a:ext cx="5307092" cy="5261341"/>
          </a:xfrm>
          <a:prstGeom prst="rect">
            <a:avLst/>
          </a:prstGeom>
        </p:spPr>
      </p:pic>
      <p:pic>
        <p:nvPicPr>
          <p:cNvPr id="9" name="图片 8">
            <a:extLst>
              <a:ext uri="{FF2B5EF4-FFF2-40B4-BE49-F238E27FC236}">
                <a16:creationId xmlns:a16="http://schemas.microsoft.com/office/drawing/2014/main" id="{9E4D070D-8A58-4A82-4842-AB8A17BCAC04}"/>
              </a:ext>
            </a:extLst>
          </p:cNvPr>
          <p:cNvPicPr>
            <a:picLocks noChangeAspect="1"/>
          </p:cNvPicPr>
          <p:nvPr/>
        </p:nvPicPr>
        <p:blipFill>
          <a:blip r:embed="rId4"/>
          <a:stretch>
            <a:fillRect/>
          </a:stretch>
        </p:blipFill>
        <p:spPr>
          <a:xfrm>
            <a:off x="705806" y="2302615"/>
            <a:ext cx="5765800" cy="1435100"/>
          </a:xfrm>
          <a:prstGeom prst="rect">
            <a:avLst/>
          </a:prstGeom>
        </p:spPr>
      </p:pic>
      <p:sp>
        <p:nvSpPr>
          <p:cNvPr id="11" name="矩形 10">
            <a:extLst>
              <a:ext uri="{FF2B5EF4-FFF2-40B4-BE49-F238E27FC236}">
                <a16:creationId xmlns:a16="http://schemas.microsoft.com/office/drawing/2014/main" id="{3297F303-FF2B-8BF3-3922-8AAD18F1C1BB}"/>
              </a:ext>
            </a:extLst>
          </p:cNvPr>
          <p:cNvSpPr/>
          <p:nvPr/>
        </p:nvSpPr>
        <p:spPr>
          <a:xfrm>
            <a:off x="705806" y="4226126"/>
            <a:ext cx="6096000" cy="954107"/>
          </a:xfrm>
          <a:prstGeom prst="rect">
            <a:avLst/>
          </a:prstGeom>
        </p:spPr>
        <p:txBody>
          <a:bodyPr>
            <a:spAutoFit/>
          </a:bodyPr>
          <a:lstStyle/>
          <a:p>
            <a:r>
              <a:rPr lang="en-US" altLang="zh-CN" sz="1400" dirty="0"/>
              <a:t>Area Under Curve (AUC) scores for link prediction. Comparison with popular baselines and embedding based methods </a:t>
            </a:r>
            <a:r>
              <a:rPr lang="en-US" altLang="zh-CN" sz="1400" dirty="0" err="1"/>
              <a:t>bootstapped</a:t>
            </a:r>
            <a:r>
              <a:rPr lang="en-US" altLang="zh-CN" sz="1400" dirty="0"/>
              <a:t> using binary operators:</a:t>
            </a:r>
          </a:p>
          <a:p>
            <a:r>
              <a:rPr lang="en-US" altLang="zh-CN" sz="1400" dirty="0"/>
              <a:t> (a) Average, (b) Hadamard, (c) Weighted-L1, and (d) Weighted-L2 (See Table 1 for definitions).</a:t>
            </a:r>
            <a:endParaRPr lang="zh-CN" altLang="en-US" sz="1400" dirty="0"/>
          </a:p>
        </p:txBody>
      </p:sp>
      <p:sp>
        <p:nvSpPr>
          <p:cNvPr id="12" name="文本框 11">
            <a:extLst>
              <a:ext uri="{FF2B5EF4-FFF2-40B4-BE49-F238E27FC236}">
                <a16:creationId xmlns:a16="http://schemas.microsoft.com/office/drawing/2014/main" id="{3E1D85E0-75AB-EDE5-0D80-22799A5EFC59}"/>
              </a:ext>
            </a:extLst>
          </p:cNvPr>
          <p:cNvSpPr txBox="1"/>
          <p:nvPr/>
        </p:nvSpPr>
        <p:spPr>
          <a:xfrm>
            <a:off x="814039" y="1635740"/>
            <a:ext cx="5172004" cy="369332"/>
          </a:xfrm>
          <a:prstGeom prst="rect">
            <a:avLst/>
          </a:prstGeom>
          <a:noFill/>
        </p:spPr>
        <p:txBody>
          <a:bodyPr wrap="square" rtlCol="0">
            <a:spAutoFit/>
          </a:bodyPr>
          <a:lstStyle/>
          <a:p>
            <a:r>
              <a:rPr kumimoji="1" lang="en-US" altLang="zh-CN" dirty="0" err="1"/>
              <a:t>u,v</a:t>
            </a:r>
            <a:r>
              <a:rPr kumimoji="1" lang="en-US" altLang="zh-CN" dirty="0"/>
              <a:t>:</a:t>
            </a:r>
            <a:r>
              <a:rPr kumimoji="1" lang="zh-CN" altLang="en-US" dirty="0"/>
              <a:t> </a:t>
            </a:r>
            <a:r>
              <a:rPr kumimoji="1" lang="en-US" altLang="zh-CN" dirty="0"/>
              <a:t>nodes,</a:t>
            </a:r>
            <a:r>
              <a:rPr kumimoji="1" lang="zh-CN" altLang="en-US" dirty="0"/>
              <a:t> </a:t>
            </a:r>
            <a:r>
              <a:rPr kumimoji="1" lang="en-US" altLang="zh-CN" dirty="0"/>
              <a:t>f:</a:t>
            </a:r>
            <a:r>
              <a:rPr kumimoji="1" lang="zh-CN" altLang="en-US" dirty="0"/>
              <a:t> </a:t>
            </a:r>
            <a:r>
              <a:rPr kumimoji="1" lang="en-US" altLang="zh-CN" dirty="0"/>
              <a:t>embedding</a:t>
            </a:r>
            <a:r>
              <a:rPr kumimoji="1" lang="zh-CN" altLang="en-US" dirty="0"/>
              <a:t> </a:t>
            </a:r>
            <a:r>
              <a:rPr kumimoji="1" lang="en-US" altLang="zh-CN" dirty="0"/>
              <a:t>function</a:t>
            </a:r>
            <a:endParaRPr kumimoji="1" lang="zh-CN" altLang="en-US" dirty="0"/>
          </a:p>
        </p:txBody>
      </p:sp>
      <p:sp>
        <p:nvSpPr>
          <p:cNvPr id="2" name="文本框 1">
            <a:extLst>
              <a:ext uri="{FF2B5EF4-FFF2-40B4-BE49-F238E27FC236}">
                <a16:creationId xmlns:a16="http://schemas.microsoft.com/office/drawing/2014/main" id="{19A5CD22-249C-CC21-6D42-DD7C4874FEBE}"/>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3F77FC14-DD9A-94A4-577D-5B24C55ED60D}"/>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D03AE9B2-4386-44E4-27C4-5D9E2539386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2956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Level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Tasks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9" name="内容占位符 8">
            <a:extLst>
              <a:ext uri="{FF2B5EF4-FFF2-40B4-BE49-F238E27FC236}">
                <a16:creationId xmlns:a16="http://schemas.microsoft.com/office/drawing/2014/main" id="{8C287B90-1B5C-E6E7-24C4-4D2A15AB53B5}"/>
              </a:ext>
            </a:extLst>
          </p:cNvPr>
          <p:cNvPicPr>
            <a:picLocks noGrp="1" noChangeAspect="1"/>
          </p:cNvPicPr>
          <p:nvPr>
            <p:ph idx="1"/>
          </p:nvPr>
        </p:nvPicPr>
        <p:blipFill>
          <a:blip r:embed="rId3"/>
          <a:stretch>
            <a:fillRect/>
          </a:stretch>
        </p:blipFill>
        <p:spPr>
          <a:xfrm>
            <a:off x="635619" y="1967438"/>
            <a:ext cx="10859428" cy="3267163"/>
          </a:xfrm>
          <a:prstGeom prst="rect">
            <a:avLst/>
          </a:prstGeom>
        </p:spPr>
      </p:pic>
      <p:sp>
        <p:nvSpPr>
          <p:cNvPr id="2" name="文本框 1">
            <a:extLst>
              <a:ext uri="{FF2B5EF4-FFF2-40B4-BE49-F238E27FC236}">
                <a16:creationId xmlns:a16="http://schemas.microsoft.com/office/drawing/2014/main" id="{D01D1B85-40A3-508B-5BBA-F3F7D49741F4}"/>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139DF8EB-F8F0-9C0B-A055-216A23785038}"/>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45EB3991-4302-0623-7293-B07A83DC698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5724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Classification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55B9FEC8-837F-2BEE-7106-AF78C16428CE}"/>
              </a:ext>
            </a:extLst>
          </p:cNvPr>
          <p:cNvSpPr txBox="1"/>
          <p:nvPr/>
        </p:nvSpPr>
        <p:spPr>
          <a:xfrm>
            <a:off x="10916092" y="2377321"/>
            <a:ext cx="1290918" cy="369332"/>
          </a:xfrm>
          <a:prstGeom prst="rect">
            <a:avLst/>
          </a:prstGeom>
          <a:noFill/>
        </p:spPr>
        <p:txBody>
          <a:bodyPr wrap="square" rtlCol="0">
            <a:spAutoFit/>
          </a:bodyPr>
          <a:lstStyle/>
          <a:p>
            <a:r>
              <a:rPr kumimoji="1" lang="en-US" altLang="zh-CN" dirty="0"/>
              <a:t>Industrial</a:t>
            </a:r>
            <a:endParaRPr kumimoji="1" lang="zh-CN" altLang="en-US" dirty="0"/>
          </a:p>
        </p:txBody>
      </p:sp>
      <p:sp>
        <p:nvSpPr>
          <p:cNvPr id="5" name="文本框 4">
            <a:extLst>
              <a:ext uri="{FF2B5EF4-FFF2-40B4-BE49-F238E27FC236}">
                <a16:creationId xmlns:a16="http://schemas.microsoft.com/office/drawing/2014/main" id="{78D4D40A-D3A2-2761-EA48-B842FFCB724D}"/>
              </a:ext>
            </a:extLst>
          </p:cNvPr>
          <p:cNvSpPr txBox="1"/>
          <p:nvPr/>
        </p:nvSpPr>
        <p:spPr>
          <a:xfrm>
            <a:off x="10884891" y="4546876"/>
            <a:ext cx="1613647" cy="369332"/>
          </a:xfrm>
          <a:prstGeom prst="rect">
            <a:avLst/>
          </a:prstGeom>
          <a:noFill/>
        </p:spPr>
        <p:txBody>
          <a:bodyPr wrap="square" rtlCol="0">
            <a:spAutoFit/>
          </a:bodyPr>
          <a:lstStyle/>
          <a:p>
            <a:r>
              <a:rPr lang="en-US" altLang="zh-CN"/>
              <a:t>Agricultrual</a:t>
            </a:r>
            <a:endParaRPr kumimoji="1" lang="zh-CN" altLang="en-US" dirty="0"/>
          </a:p>
        </p:txBody>
      </p:sp>
      <p:sp>
        <p:nvSpPr>
          <p:cNvPr id="12" name="文本框 11">
            <a:extLst>
              <a:ext uri="{FF2B5EF4-FFF2-40B4-BE49-F238E27FC236}">
                <a16:creationId xmlns:a16="http://schemas.microsoft.com/office/drawing/2014/main" id="{066408F5-1B72-8C38-A7EB-190B4F516BE5}"/>
              </a:ext>
            </a:extLst>
          </p:cNvPr>
          <p:cNvSpPr txBox="1"/>
          <p:nvPr/>
        </p:nvSpPr>
        <p:spPr>
          <a:xfrm>
            <a:off x="6876471" y="2364512"/>
            <a:ext cx="1362636" cy="369332"/>
          </a:xfrm>
          <a:prstGeom prst="rect">
            <a:avLst/>
          </a:prstGeom>
          <a:noFill/>
        </p:spPr>
        <p:txBody>
          <a:bodyPr wrap="square" rtlCol="0">
            <a:spAutoFit/>
          </a:bodyPr>
          <a:lstStyle/>
          <a:p>
            <a:r>
              <a:rPr kumimoji="1" lang="en-US" altLang="zh-CN" dirty="0"/>
              <a:t>Long</a:t>
            </a:r>
            <a:r>
              <a:rPr kumimoji="1" lang="zh-CN" altLang="en-US" dirty="0"/>
              <a:t> </a:t>
            </a:r>
            <a:r>
              <a:rPr kumimoji="1" lang="en-US" altLang="zh-CN" dirty="0"/>
              <a:t>lived</a:t>
            </a:r>
            <a:endParaRPr kumimoji="1" lang="zh-CN" altLang="en-US" dirty="0"/>
          </a:p>
        </p:txBody>
      </p:sp>
      <p:sp>
        <p:nvSpPr>
          <p:cNvPr id="13" name="文本框 12">
            <a:extLst>
              <a:ext uri="{FF2B5EF4-FFF2-40B4-BE49-F238E27FC236}">
                <a16:creationId xmlns:a16="http://schemas.microsoft.com/office/drawing/2014/main" id="{38095FEB-21E8-2EA5-0484-EFD8635725B6}"/>
              </a:ext>
            </a:extLst>
          </p:cNvPr>
          <p:cNvSpPr txBox="1"/>
          <p:nvPr/>
        </p:nvSpPr>
        <p:spPr>
          <a:xfrm>
            <a:off x="6930260" y="4385320"/>
            <a:ext cx="1362636" cy="369332"/>
          </a:xfrm>
          <a:prstGeom prst="rect">
            <a:avLst/>
          </a:prstGeom>
          <a:noFill/>
        </p:spPr>
        <p:txBody>
          <a:bodyPr wrap="square" rtlCol="0">
            <a:spAutoFit/>
          </a:bodyPr>
          <a:lstStyle/>
          <a:p>
            <a:r>
              <a:rPr kumimoji="1" lang="en-US" altLang="zh-CN" dirty="0"/>
              <a:t>Dead</a:t>
            </a:r>
            <a:endParaRPr kumimoji="1" lang="zh-CN" altLang="en-US" dirty="0"/>
          </a:p>
        </p:txBody>
      </p:sp>
      <p:sp>
        <p:nvSpPr>
          <p:cNvPr id="16" name="文本框 15">
            <a:extLst>
              <a:ext uri="{FF2B5EF4-FFF2-40B4-BE49-F238E27FC236}">
                <a16:creationId xmlns:a16="http://schemas.microsoft.com/office/drawing/2014/main" id="{FCAD840D-B8D3-187C-3469-7A5A2E0919C8}"/>
              </a:ext>
            </a:extLst>
          </p:cNvPr>
          <p:cNvSpPr txBox="1"/>
          <p:nvPr/>
        </p:nvSpPr>
        <p:spPr>
          <a:xfrm>
            <a:off x="3119943" y="2297691"/>
            <a:ext cx="1290918" cy="369332"/>
          </a:xfrm>
          <a:prstGeom prst="rect">
            <a:avLst/>
          </a:prstGeom>
          <a:noFill/>
        </p:spPr>
        <p:txBody>
          <a:bodyPr wrap="square" rtlCol="0">
            <a:spAutoFit/>
          </a:bodyPr>
          <a:lstStyle/>
          <a:p>
            <a:r>
              <a:rPr kumimoji="1" lang="en-US" altLang="zh-CN"/>
              <a:t>Toxic</a:t>
            </a:r>
            <a:endParaRPr kumimoji="1" lang="zh-CN" altLang="en-US" dirty="0"/>
          </a:p>
        </p:txBody>
      </p:sp>
      <p:sp>
        <p:nvSpPr>
          <p:cNvPr id="17" name="文本框 16">
            <a:extLst>
              <a:ext uri="{FF2B5EF4-FFF2-40B4-BE49-F238E27FC236}">
                <a16:creationId xmlns:a16="http://schemas.microsoft.com/office/drawing/2014/main" id="{203ED7DE-4026-D56F-A212-B0FE43F781F5}"/>
              </a:ext>
            </a:extLst>
          </p:cNvPr>
          <p:cNvSpPr txBox="1"/>
          <p:nvPr/>
        </p:nvSpPr>
        <p:spPr>
          <a:xfrm>
            <a:off x="2922825" y="4411763"/>
            <a:ext cx="1290918" cy="369332"/>
          </a:xfrm>
          <a:prstGeom prst="rect">
            <a:avLst/>
          </a:prstGeom>
          <a:noFill/>
        </p:spPr>
        <p:txBody>
          <a:bodyPr wrap="square" rtlCol="0">
            <a:spAutoFit/>
          </a:bodyPr>
          <a:lstStyle/>
          <a:p>
            <a:r>
              <a:rPr lang="en-US" altLang="zh-CN" dirty="0"/>
              <a:t>non-toxic</a:t>
            </a:r>
            <a:endParaRPr kumimoji="1" lang="zh-CN" altLang="en-US" dirty="0"/>
          </a:p>
        </p:txBody>
      </p:sp>
      <p:pic>
        <p:nvPicPr>
          <p:cNvPr id="20" name="图片 19">
            <a:extLst>
              <a:ext uri="{FF2B5EF4-FFF2-40B4-BE49-F238E27FC236}">
                <a16:creationId xmlns:a16="http://schemas.microsoft.com/office/drawing/2014/main" id="{1E8B741C-E977-0E57-0785-A95FCC510FE9}"/>
              </a:ext>
            </a:extLst>
          </p:cNvPr>
          <p:cNvPicPr>
            <a:picLocks noChangeAspect="1"/>
          </p:cNvPicPr>
          <p:nvPr/>
        </p:nvPicPr>
        <p:blipFill>
          <a:blip r:embed="rId3"/>
          <a:stretch>
            <a:fillRect/>
          </a:stretch>
        </p:blipFill>
        <p:spPr>
          <a:xfrm>
            <a:off x="814038" y="1632183"/>
            <a:ext cx="2020865" cy="1589444"/>
          </a:xfrm>
          <a:prstGeom prst="rect">
            <a:avLst/>
          </a:prstGeom>
        </p:spPr>
      </p:pic>
      <p:pic>
        <p:nvPicPr>
          <p:cNvPr id="21" name="图片 20">
            <a:extLst>
              <a:ext uri="{FF2B5EF4-FFF2-40B4-BE49-F238E27FC236}">
                <a16:creationId xmlns:a16="http://schemas.microsoft.com/office/drawing/2014/main" id="{EDA80A69-16DE-F300-15FE-D9E98A9FEF3F}"/>
              </a:ext>
            </a:extLst>
          </p:cNvPr>
          <p:cNvPicPr>
            <a:picLocks noChangeAspect="1"/>
          </p:cNvPicPr>
          <p:nvPr/>
        </p:nvPicPr>
        <p:blipFill>
          <a:blip r:embed="rId4"/>
          <a:stretch>
            <a:fillRect/>
          </a:stretch>
        </p:blipFill>
        <p:spPr>
          <a:xfrm>
            <a:off x="890641" y="3531123"/>
            <a:ext cx="1846988" cy="1753601"/>
          </a:xfrm>
          <a:prstGeom prst="rect">
            <a:avLst/>
          </a:prstGeom>
        </p:spPr>
      </p:pic>
      <p:pic>
        <p:nvPicPr>
          <p:cNvPr id="22" name="图片 21">
            <a:extLst>
              <a:ext uri="{FF2B5EF4-FFF2-40B4-BE49-F238E27FC236}">
                <a16:creationId xmlns:a16="http://schemas.microsoft.com/office/drawing/2014/main" id="{3D652580-9747-A700-6E1A-E8F1DE8B59B9}"/>
              </a:ext>
            </a:extLst>
          </p:cNvPr>
          <p:cNvPicPr>
            <a:picLocks noChangeAspect="1"/>
          </p:cNvPicPr>
          <p:nvPr/>
        </p:nvPicPr>
        <p:blipFill>
          <a:blip r:embed="rId5"/>
          <a:stretch>
            <a:fillRect/>
          </a:stretch>
        </p:blipFill>
        <p:spPr>
          <a:xfrm>
            <a:off x="4378629" y="3641982"/>
            <a:ext cx="2349500" cy="1752600"/>
          </a:xfrm>
          <a:prstGeom prst="rect">
            <a:avLst/>
          </a:prstGeom>
        </p:spPr>
      </p:pic>
      <p:pic>
        <p:nvPicPr>
          <p:cNvPr id="25" name="图片 24">
            <a:extLst>
              <a:ext uri="{FF2B5EF4-FFF2-40B4-BE49-F238E27FC236}">
                <a16:creationId xmlns:a16="http://schemas.microsoft.com/office/drawing/2014/main" id="{640CA819-5583-0E72-043F-BF89D5688CE0}"/>
              </a:ext>
            </a:extLst>
          </p:cNvPr>
          <p:cNvPicPr>
            <a:picLocks noChangeAspect="1"/>
          </p:cNvPicPr>
          <p:nvPr/>
        </p:nvPicPr>
        <p:blipFill>
          <a:blip r:embed="rId6"/>
          <a:stretch>
            <a:fillRect/>
          </a:stretch>
        </p:blipFill>
        <p:spPr>
          <a:xfrm>
            <a:off x="4599382" y="1883177"/>
            <a:ext cx="1907994" cy="1757363"/>
          </a:xfrm>
          <a:prstGeom prst="rect">
            <a:avLst/>
          </a:prstGeom>
        </p:spPr>
      </p:pic>
      <p:pic>
        <p:nvPicPr>
          <p:cNvPr id="26" name="图片 25">
            <a:extLst>
              <a:ext uri="{FF2B5EF4-FFF2-40B4-BE49-F238E27FC236}">
                <a16:creationId xmlns:a16="http://schemas.microsoft.com/office/drawing/2014/main" id="{25493D4E-E44B-A021-8F63-4C643E5325F0}"/>
              </a:ext>
            </a:extLst>
          </p:cNvPr>
          <p:cNvPicPr>
            <a:picLocks noChangeAspect="1"/>
          </p:cNvPicPr>
          <p:nvPr/>
        </p:nvPicPr>
        <p:blipFill>
          <a:blip r:embed="rId7"/>
          <a:stretch>
            <a:fillRect/>
          </a:stretch>
        </p:blipFill>
        <p:spPr>
          <a:xfrm>
            <a:off x="8422771" y="1747196"/>
            <a:ext cx="2265987" cy="1783828"/>
          </a:xfrm>
          <a:prstGeom prst="rect">
            <a:avLst/>
          </a:prstGeom>
        </p:spPr>
      </p:pic>
      <p:pic>
        <p:nvPicPr>
          <p:cNvPr id="27" name="图片 26">
            <a:extLst>
              <a:ext uri="{FF2B5EF4-FFF2-40B4-BE49-F238E27FC236}">
                <a16:creationId xmlns:a16="http://schemas.microsoft.com/office/drawing/2014/main" id="{5E6DBED1-1F97-2433-7C50-0761DE9690E3}"/>
              </a:ext>
            </a:extLst>
          </p:cNvPr>
          <p:cNvPicPr>
            <a:picLocks noChangeAspect="1"/>
          </p:cNvPicPr>
          <p:nvPr/>
        </p:nvPicPr>
        <p:blipFill>
          <a:blip r:embed="rId8"/>
          <a:stretch>
            <a:fillRect/>
          </a:stretch>
        </p:blipFill>
        <p:spPr>
          <a:xfrm>
            <a:off x="8552569" y="3716905"/>
            <a:ext cx="2136189" cy="1783828"/>
          </a:xfrm>
          <a:prstGeom prst="rect">
            <a:avLst/>
          </a:prstGeom>
        </p:spPr>
      </p:pic>
      <p:sp>
        <p:nvSpPr>
          <p:cNvPr id="28" name="文本框 27">
            <a:extLst>
              <a:ext uri="{FF2B5EF4-FFF2-40B4-BE49-F238E27FC236}">
                <a16:creationId xmlns:a16="http://schemas.microsoft.com/office/drawing/2014/main" id="{53831D94-39B6-8526-DC32-C26C78C829D6}"/>
              </a:ext>
            </a:extLst>
          </p:cNvPr>
          <p:cNvSpPr txBox="1"/>
          <p:nvPr/>
        </p:nvSpPr>
        <p:spPr>
          <a:xfrm>
            <a:off x="1025911" y="5518425"/>
            <a:ext cx="1846987" cy="369332"/>
          </a:xfrm>
          <a:prstGeom prst="rect">
            <a:avLst/>
          </a:prstGeom>
          <a:noFill/>
        </p:spPr>
        <p:txBody>
          <a:bodyPr wrap="square" rtlCol="0">
            <a:spAutoFit/>
          </a:bodyPr>
          <a:lstStyle/>
          <a:p>
            <a:r>
              <a:rPr kumimoji="1" lang="zh-CN" altLang="en-US" dirty="0"/>
              <a:t>化学药品分类</a:t>
            </a:r>
          </a:p>
        </p:txBody>
      </p:sp>
      <p:sp>
        <p:nvSpPr>
          <p:cNvPr id="29" name="文本框 28">
            <a:extLst>
              <a:ext uri="{FF2B5EF4-FFF2-40B4-BE49-F238E27FC236}">
                <a16:creationId xmlns:a16="http://schemas.microsoft.com/office/drawing/2014/main" id="{6BB751E8-1DF6-6C69-8324-A76B777D222C}"/>
              </a:ext>
            </a:extLst>
          </p:cNvPr>
          <p:cNvSpPr txBox="1"/>
          <p:nvPr/>
        </p:nvSpPr>
        <p:spPr>
          <a:xfrm>
            <a:off x="4780629" y="5518425"/>
            <a:ext cx="1846987" cy="369332"/>
          </a:xfrm>
          <a:prstGeom prst="rect">
            <a:avLst/>
          </a:prstGeom>
          <a:noFill/>
        </p:spPr>
        <p:txBody>
          <a:bodyPr wrap="square" rtlCol="0">
            <a:spAutoFit/>
          </a:bodyPr>
          <a:lstStyle/>
          <a:p>
            <a:r>
              <a:rPr kumimoji="1" lang="zh-CN" altLang="en-US" dirty="0"/>
              <a:t>网络社区分类</a:t>
            </a:r>
          </a:p>
        </p:txBody>
      </p:sp>
      <p:sp>
        <p:nvSpPr>
          <p:cNvPr id="30" name="文本框 29">
            <a:extLst>
              <a:ext uri="{FF2B5EF4-FFF2-40B4-BE49-F238E27FC236}">
                <a16:creationId xmlns:a16="http://schemas.microsoft.com/office/drawing/2014/main" id="{4F01AFF1-5D20-10FD-62C4-CF67679A313D}"/>
              </a:ext>
            </a:extLst>
          </p:cNvPr>
          <p:cNvSpPr txBox="1"/>
          <p:nvPr/>
        </p:nvSpPr>
        <p:spPr>
          <a:xfrm>
            <a:off x="8697169" y="5500733"/>
            <a:ext cx="1846987" cy="369332"/>
          </a:xfrm>
          <a:prstGeom prst="rect">
            <a:avLst/>
          </a:prstGeom>
          <a:noFill/>
        </p:spPr>
        <p:txBody>
          <a:bodyPr wrap="square" rtlCol="0">
            <a:spAutoFit/>
          </a:bodyPr>
          <a:lstStyle/>
          <a:p>
            <a:r>
              <a:rPr kumimoji="1" lang="zh-CN" altLang="en-US" dirty="0"/>
              <a:t>贸易产品分类</a:t>
            </a:r>
          </a:p>
        </p:txBody>
      </p:sp>
      <p:sp>
        <p:nvSpPr>
          <p:cNvPr id="31" name="文本框 30">
            <a:extLst>
              <a:ext uri="{FF2B5EF4-FFF2-40B4-BE49-F238E27FC236}">
                <a16:creationId xmlns:a16="http://schemas.microsoft.com/office/drawing/2014/main" id="{D6AB8BA3-70A6-2E90-975C-7B692DF39980}"/>
              </a:ext>
            </a:extLst>
          </p:cNvPr>
          <p:cNvSpPr txBox="1"/>
          <p:nvPr/>
        </p:nvSpPr>
        <p:spPr>
          <a:xfrm>
            <a:off x="8841771" y="1185021"/>
            <a:ext cx="1846987" cy="369332"/>
          </a:xfrm>
          <a:prstGeom prst="rect">
            <a:avLst/>
          </a:prstGeom>
          <a:noFill/>
        </p:spPr>
        <p:txBody>
          <a:bodyPr wrap="square" rtlCol="0">
            <a:spAutoFit/>
          </a:bodyPr>
          <a:lstStyle/>
          <a:p>
            <a:r>
              <a:rPr kumimoji="1" lang="zh-CN" altLang="en-US" dirty="0"/>
              <a:t>国际贸易网</a:t>
            </a:r>
          </a:p>
        </p:txBody>
      </p:sp>
      <p:sp>
        <p:nvSpPr>
          <p:cNvPr id="32" name="文本框 31">
            <a:extLst>
              <a:ext uri="{FF2B5EF4-FFF2-40B4-BE49-F238E27FC236}">
                <a16:creationId xmlns:a16="http://schemas.microsoft.com/office/drawing/2014/main" id="{4636C6DB-E3E8-28F1-D37E-CC27EB1080AB}"/>
              </a:ext>
            </a:extLst>
          </p:cNvPr>
          <p:cNvSpPr txBox="1"/>
          <p:nvPr/>
        </p:nvSpPr>
        <p:spPr>
          <a:xfrm>
            <a:off x="4881142" y="1212959"/>
            <a:ext cx="1846987" cy="369332"/>
          </a:xfrm>
          <a:prstGeom prst="rect">
            <a:avLst/>
          </a:prstGeom>
          <a:noFill/>
        </p:spPr>
        <p:txBody>
          <a:bodyPr wrap="square" rtlCol="0">
            <a:spAutoFit/>
          </a:bodyPr>
          <a:lstStyle/>
          <a:p>
            <a:r>
              <a:rPr kumimoji="1" lang="zh-CN" altLang="en-US" dirty="0"/>
              <a:t>社会网络</a:t>
            </a:r>
          </a:p>
        </p:txBody>
      </p:sp>
      <p:sp>
        <p:nvSpPr>
          <p:cNvPr id="33" name="文本框 32">
            <a:extLst>
              <a:ext uri="{FF2B5EF4-FFF2-40B4-BE49-F238E27FC236}">
                <a16:creationId xmlns:a16="http://schemas.microsoft.com/office/drawing/2014/main" id="{C1A20349-129B-85BC-8768-0A74F3C40327}"/>
              </a:ext>
            </a:extLst>
          </p:cNvPr>
          <p:cNvSpPr txBox="1"/>
          <p:nvPr/>
        </p:nvSpPr>
        <p:spPr>
          <a:xfrm>
            <a:off x="1321989" y="1207630"/>
            <a:ext cx="1846987" cy="369332"/>
          </a:xfrm>
          <a:prstGeom prst="rect">
            <a:avLst/>
          </a:prstGeom>
          <a:noFill/>
        </p:spPr>
        <p:txBody>
          <a:bodyPr wrap="square" rtlCol="0">
            <a:spAutoFit/>
          </a:bodyPr>
          <a:lstStyle/>
          <a:p>
            <a:r>
              <a:rPr kumimoji="1" lang="zh-CN" altLang="en-US" dirty="0"/>
              <a:t>分子结构网络</a:t>
            </a:r>
          </a:p>
        </p:txBody>
      </p:sp>
      <p:sp>
        <p:nvSpPr>
          <p:cNvPr id="2" name="文本框 1">
            <a:extLst>
              <a:ext uri="{FF2B5EF4-FFF2-40B4-BE49-F238E27FC236}">
                <a16:creationId xmlns:a16="http://schemas.microsoft.com/office/drawing/2014/main" id="{4DE47073-B0E6-524E-BFA3-D7EA4E2B9F72}"/>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320B2AE8-267D-C31A-4F86-5769BA1B45B7}"/>
              </a:ext>
            </a:extLst>
          </p:cNvPr>
          <p:cNvPicPr>
            <a:picLocks noChangeAspect="1"/>
          </p:cNvPicPr>
          <p:nvPr/>
        </p:nvPicPr>
        <p:blipFill>
          <a:blip r:embed="rId9"/>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0A3F9EBB-55EA-7918-C04A-3A7E34E669A4}"/>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5472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Classification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222A7DD-6086-4BEB-A23C-1B9E1B2AD2D5}"/>
              </a:ext>
            </a:extLst>
          </p:cNvPr>
          <p:cNvSpPr txBox="1"/>
          <p:nvPr/>
        </p:nvSpPr>
        <p:spPr>
          <a:xfrm>
            <a:off x="574303" y="6328260"/>
            <a:ext cx="8104747" cy="523220"/>
          </a:xfrm>
          <a:prstGeom prst="rect">
            <a:avLst/>
          </a:prstGeom>
          <a:noFill/>
        </p:spPr>
        <p:txBody>
          <a:bodyPr wrap="square" rtlCol="0">
            <a:spAutoFit/>
          </a:bodyPr>
          <a:lstStyle/>
          <a:p>
            <a:r>
              <a:rPr lang="en" altLang="zh-CN" sz="1400" b="0" i="0" u="none" strike="noStrike" dirty="0">
                <a:solidFill>
                  <a:srgbClr val="9BF1FF"/>
                </a:solidFill>
                <a:effectLst/>
                <a:latin typeface="Source Sans Pro" panose="020B0503030403020204" pitchFamily="34" charset="0"/>
                <a:hlinkClick r:id="rId3"/>
              </a:rPr>
              <a:t>Ruyue Xin,Jiang Zhang,Yitong Shao. Complex Network Classification with Convolutional Neural Network; Tsinghua Science and Technology, Volume 25, Number 4, 2020</a:t>
            </a:r>
            <a:endParaRPr lang="zh-CN" altLang="en-US" sz="1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301481ED-39CE-60D3-CE9B-C8693E6A987C}"/>
              </a:ext>
            </a:extLst>
          </p:cNvPr>
          <p:cNvPicPr>
            <a:picLocks noChangeAspect="1"/>
          </p:cNvPicPr>
          <p:nvPr/>
        </p:nvPicPr>
        <p:blipFill>
          <a:blip r:embed="rId4"/>
          <a:stretch>
            <a:fillRect/>
          </a:stretch>
        </p:blipFill>
        <p:spPr>
          <a:xfrm>
            <a:off x="2318289" y="1301021"/>
            <a:ext cx="6562241" cy="4688607"/>
          </a:xfrm>
          <a:prstGeom prst="rect">
            <a:avLst/>
          </a:prstGeom>
        </p:spPr>
      </p:pic>
      <p:pic>
        <p:nvPicPr>
          <p:cNvPr id="4" name="图片 3">
            <a:extLst>
              <a:ext uri="{FF2B5EF4-FFF2-40B4-BE49-F238E27FC236}">
                <a16:creationId xmlns:a16="http://schemas.microsoft.com/office/drawing/2014/main" id="{3D85397E-B5B4-6348-FECA-376A4949C704}"/>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0B2A7076-9221-3C4C-CAB5-05A11A38A8C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4433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Classification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 name="右箭头 2">
            <a:extLst>
              <a:ext uri="{FF2B5EF4-FFF2-40B4-BE49-F238E27FC236}">
                <a16:creationId xmlns:a16="http://schemas.microsoft.com/office/drawing/2014/main" id="{2B4980C1-EDC9-8F4B-6FFD-506BFBDBAE14}"/>
              </a:ext>
            </a:extLst>
          </p:cNvPr>
          <p:cNvSpPr/>
          <p:nvPr/>
        </p:nvSpPr>
        <p:spPr>
          <a:xfrm>
            <a:off x="3835577" y="2345507"/>
            <a:ext cx="394447" cy="322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a:extLst>
              <a:ext uri="{FF2B5EF4-FFF2-40B4-BE49-F238E27FC236}">
                <a16:creationId xmlns:a16="http://schemas.microsoft.com/office/drawing/2014/main" id="{636CA4BC-C197-A4B5-8C1D-71C4F22DA12D}"/>
              </a:ext>
            </a:extLst>
          </p:cNvPr>
          <p:cNvSpPr/>
          <p:nvPr/>
        </p:nvSpPr>
        <p:spPr>
          <a:xfrm>
            <a:off x="7243607" y="2326471"/>
            <a:ext cx="394447" cy="322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48C1E46C-F324-B98F-1577-A15BD2F772AC}"/>
              </a:ext>
            </a:extLst>
          </p:cNvPr>
          <p:cNvPicPr>
            <a:picLocks noChangeAspect="1"/>
          </p:cNvPicPr>
          <p:nvPr/>
        </p:nvPicPr>
        <p:blipFill>
          <a:blip r:embed="rId3"/>
          <a:stretch>
            <a:fillRect/>
          </a:stretch>
        </p:blipFill>
        <p:spPr>
          <a:xfrm flipH="1">
            <a:off x="3835577" y="3868576"/>
            <a:ext cx="4065970" cy="1830838"/>
          </a:xfrm>
          <a:prstGeom prst="rect">
            <a:avLst/>
          </a:prstGeom>
        </p:spPr>
      </p:pic>
      <p:sp>
        <p:nvSpPr>
          <p:cNvPr id="11" name="圆角右箭头 10">
            <a:extLst>
              <a:ext uri="{FF2B5EF4-FFF2-40B4-BE49-F238E27FC236}">
                <a16:creationId xmlns:a16="http://schemas.microsoft.com/office/drawing/2014/main" id="{25F2EF8A-C3E3-1B43-97AF-9A4932D4F571}"/>
              </a:ext>
            </a:extLst>
          </p:cNvPr>
          <p:cNvSpPr/>
          <p:nvPr/>
        </p:nvSpPr>
        <p:spPr>
          <a:xfrm rot="10800000">
            <a:off x="8571771" y="4079519"/>
            <a:ext cx="682528" cy="72281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14" name="直线箭头连接符 13">
            <a:extLst>
              <a:ext uri="{FF2B5EF4-FFF2-40B4-BE49-F238E27FC236}">
                <a16:creationId xmlns:a16="http://schemas.microsoft.com/office/drawing/2014/main" id="{E8554564-BF41-6E4F-8A39-AB78931214C9}"/>
              </a:ext>
            </a:extLst>
          </p:cNvPr>
          <p:cNvCxnSpPr/>
          <p:nvPr/>
        </p:nvCxnSpPr>
        <p:spPr>
          <a:xfrm flipH="1" flipV="1">
            <a:off x="2851557" y="4247131"/>
            <a:ext cx="447214" cy="340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8244BF19-38CB-E6D0-C5DD-7F8965341C06}"/>
              </a:ext>
            </a:extLst>
          </p:cNvPr>
          <p:cNvCxnSpPr/>
          <p:nvPr/>
        </p:nvCxnSpPr>
        <p:spPr>
          <a:xfrm flipH="1">
            <a:off x="2851557" y="4982237"/>
            <a:ext cx="484527"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9EC93535-689A-D41A-28D9-3DD9D2EDD704}"/>
              </a:ext>
            </a:extLst>
          </p:cNvPr>
          <p:cNvSpPr txBox="1"/>
          <p:nvPr/>
        </p:nvSpPr>
        <p:spPr>
          <a:xfrm>
            <a:off x="1518739" y="4048128"/>
            <a:ext cx="1099735" cy="369332"/>
          </a:xfrm>
          <a:prstGeom prst="rect">
            <a:avLst/>
          </a:prstGeom>
          <a:noFill/>
        </p:spPr>
        <p:txBody>
          <a:bodyPr wrap="square" rtlCol="0">
            <a:spAutoFit/>
          </a:bodyPr>
          <a:lstStyle/>
          <a:p>
            <a:r>
              <a:rPr kumimoji="1" lang="en-US" altLang="zh-CN"/>
              <a:t>Class</a:t>
            </a:r>
            <a:r>
              <a:rPr kumimoji="1" lang="zh-CN" altLang="en-US" dirty="0"/>
              <a:t> </a:t>
            </a:r>
            <a:r>
              <a:rPr kumimoji="1" lang="en-US" altLang="zh-CN" dirty="0"/>
              <a:t>1</a:t>
            </a:r>
            <a:endParaRPr kumimoji="1" lang="zh-CN" altLang="en-US" dirty="0"/>
          </a:p>
        </p:txBody>
      </p:sp>
      <p:sp>
        <p:nvSpPr>
          <p:cNvPr id="19" name="文本框 18">
            <a:extLst>
              <a:ext uri="{FF2B5EF4-FFF2-40B4-BE49-F238E27FC236}">
                <a16:creationId xmlns:a16="http://schemas.microsoft.com/office/drawing/2014/main" id="{2522FE9E-74A5-7B84-0CD9-DCCB605E2080}"/>
              </a:ext>
            </a:extLst>
          </p:cNvPr>
          <p:cNvSpPr txBox="1"/>
          <p:nvPr/>
        </p:nvSpPr>
        <p:spPr>
          <a:xfrm>
            <a:off x="1501348" y="5085202"/>
            <a:ext cx="1099735" cy="369332"/>
          </a:xfrm>
          <a:prstGeom prst="rect">
            <a:avLst/>
          </a:prstGeom>
          <a:noFill/>
        </p:spPr>
        <p:txBody>
          <a:bodyPr wrap="square" rtlCol="0">
            <a:spAutoFit/>
          </a:bodyPr>
          <a:lstStyle/>
          <a:p>
            <a:r>
              <a:rPr kumimoji="1" lang="en-US" altLang="zh-CN" dirty="0"/>
              <a:t>Class</a:t>
            </a:r>
            <a:r>
              <a:rPr kumimoji="1" lang="zh-CN" altLang="en-US" dirty="0"/>
              <a:t> </a:t>
            </a:r>
            <a:r>
              <a:rPr kumimoji="1" lang="en-US" altLang="zh-CN" dirty="0"/>
              <a:t>2</a:t>
            </a:r>
            <a:endParaRPr kumimoji="1" lang="zh-CN" altLang="en-US" dirty="0"/>
          </a:p>
        </p:txBody>
      </p:sp>
      <p:pic>
        <p:nvPicPr>
          <p:cNvPr id="34" name="图片 33">
            <a:extLst>
              <a:ext uri="{FF2B5EF4-FFF2-40B4-BE49-F238E27FC236}">
                <a16:creationId xmlns:a16="http://schemas.microsoft.com/office/drawing/2014/main" id="{0EA2A606-9467-E6C1-1F10-F88F2B4DC7A6}"/>
              </a:ext>
            </a:extLst>
          </p:cNvPr>
          <p:cNvPicPr>
            <a:picLocks noChangeAspect="1"/>
          </p:cNvPicPr>
          <p:nvPr/>
        </p:nvPicPr>
        <p:blipFill>
          <a:blip r:embed="rId4"/>
          <a:stretch>
            <a:fillRect/>
          </a:stretch>
        </p:blipFill>
        <p:spPr>
          <a:xfrm>
            <a:off x="1375961" y="1725678"/>
            <a:ext cx="1902055" cy="1622341"/>
          </a:xfrm>
          <a:prstGeom prst="rect">
            <a:avLst/>
          </a:prstGeom>
        </p:spPr>
      </p:pic>
      <p:pic>
        <p:nvPicPr>
          <p:cNvPr id="35" name="图片 34">
            <a:extLst>
              <a:ext uri="{FF2B5EF4-FFF2-40B4-BE49-F238E27FC236}">
                <a16:creationId xmlns:a16="http://schemas.microsoft.com/office/drawing/2014/main" id="{D659736B-90C0-BD78-DEF2-50FCACF9CBF7}"/>
              </a:ext>
            </a:extLst>
          </p:cNvPr>
          <p:cNvPicPr>
            <a:picLocks noChangeAspect="1"/>
          </p:cNvPicPr>
          <p:nvPr/>
        </p:nvPicPr>
        <p:blipFill>
          <a:blip r:embed="rId5"/>
          <a:stretch>
            <a:fillRect/>
          </a:stretch>
        </p:blipFill>
        <p:spPr>
          <a:xfrm>
            <a:off x="4787585" y="1803400"/>
            <a:ext cx="2019300" cy="1625600"/>
          </a:xfrm>
          <a:prstGeom prst="rect">
            <a:avLst/>
          </a:prstGeom>
        </p:spPr>
      </p:pic>
      <p:pic>
        <p:nvPicPr>
          <p:cNvPr id="36" name="图片 35">
            <a:extLst>
              <a:ext uri="{FF2B5EF4-FFF2-40B4-BE49-F238E27FC236}">
                <a16:creationId xmlns:a16="http://schemas.microsoft.com/office/drawing/2014/main" id="{F93994FF-B337-A2D0-112B-660CFE9BCFAA}"/>
              </a:ext>
            </a:extLst>
          </p:cNvPr>
          <p:cNvPicPr>
            <a:picLocks noChangeAspect="1"/>
          </p:cNvPicPr>
          <p:nvPr/>
        </p:nvPicPr>
        <p:blipFill>
          <a:blip r:embed="rId6"/>
          <a:stretch>
            <a:fillRect/>
          </a:stretch>
        </p:blipFill>
        <p:spPr>
          <a:xfrm>
            <a:off x="8316454" y="1789641"/>
            <a:ext cx="1625600" cy="1638300"/>
          </a:xfrm>
          <a:prstGeom prst="rect">
            <a:avLst/>
          </a:prstGeom>
        </p:spPr>
      </p:pic>
      <p:sp>
        <p:nvSpPr>
          <p:cNvPr id="38" name="文本框 37">
            <a:extLst>
              <a:ext uri="{FF2B5EF4-FFF2-40B4-BE49-F238E27FC236}">
                <a16:creationId xmlns:a16="http://schemas.microsoft.com/office/drawing/2014/main" id="{B46366F4-E66E-D403-B838-A10B3B8B0CB5}"/>
              </a:ext>
            </a:extLst>
          </p:cNvPr>
          <p:cNvSpPr txBox="1"/>
          <p:nvPr/>
        </p:nvSpPr>
        <p:spPr>
          <a:xfrm>
            <a:off x="1710865" y="1541012"/>
            <a:ext cx="1382955" cy="369332"/>
          </a:xfrm>
          <a:prstGeom prst="rect">
            <a:avLst/>
          </a:prstGeom>
          <a:solidFill>
            <a:schemeClr val="bg1"/>
          </a:solidFill>
        </p:spPr>
        <p:txBody>
          <a:bodyPr wrap="square" rtlCol="0">
            <a:spAutoFit/>
          </a:bodyPr>
          <a:lstStyle/>
          <a:p>
            <a:r>
              <a:rPr kumimoji="1" lang="zh-CN" altLang="en-US" dirty="0"/>
              <a:t>原始网络</a:t>
            </a:r>
          </a:p>
        </p:txBody>
      </p:sp>
      <p:sp>
        <p:nvSpPr>
          <p:cNvPr id="39" name="文本框 38">
            <a:extLst>
              <a:ext uri="{FF2B5EF4-FFF2-40B4-BE49-F238E27FC236}">
                <a16:creationId xmlns:a16="http://schemas.microsoft.com/office/drawing/2014/main" id="{1E3F42DE-A69C-7750-9807-64D852621685}"/>
              </a:ext>
            </a:extLst>
          </p:cNvPr>
          <p:cNvSpPr txBox="1"/>
          <p:nvPr/>
        </p:nvSpPr>
        <p:spPr>
          <a:xfrm>
            <a:off x="5265082" y="1505857"/>
            <a:ext cx="1382955" cy="369332"/>
          </a:xfrm>
          <a:prstGeom prst="rect">
            <a:avLst/>
          </a:prstGeom>
          <a:solidFill>
            <a:schemeClr val="bg1"/>
          </a:solidFill>
        </p:spPr>
        <p:txBody>
          <a:bodyPr wrap="square" rtlCol="0">
            <a:spAutoFit/>
          </a:bodyPr>
          <a:lstStyle/>
          <a:p>
            <a:r>
              <a:rPr kumimoji="1" lang="zh-CN" altLang="en-US" dirty="0"/>
              <a:t>嵌入向量</a:t>
            </a:r>
          </a:p>
        </p:txBody>
      </p:sp>
      <p:sp>
        <p:nvSpPr>
          <p:cNvPr id="40" name="文本框 39">
            <a:extLst>
              <a:ext uri="{FF2B5EF4-FFF2-40B4-BE49-F238E27FC236}">
                <a16:creationId xmlns:a16="http://schemas.microsoft.com/office/drawing/2014/main" id="{99FBA3F6-7FF6-151D-EC56-791AE421EC97}"/>
              </a:ext>
            </a:extLst>
          </p:cNvPr>
          <p:cNvSpPr txBox="1"/>
          <p:nvPr/>
        </p:nvSpPr>
        <p:spPr>
          <a:xfrm>
            <a:off x="8571771" y="1420309"/>
            <a:ext cx="1382955" cy="369332"/>
          </a:xfrm>
          <a:prstGeom prst="rect">
            <a:avLst/>
          </a:prstGeom>
          <a:solidFill>
            <a:schemeClr val="bg1"/>
          </a:solidFill>
        </p:spPr>
        <p:txBody>
          <a:bodyPr wrap="square" rtlCol="0">
            <a:spAutoFit/>
          </a:bodyPr>
          <a:lstStyle/>
          <a:p>
            <a:r>
              <a:rPr kumimoji="1" lang="zh-CN" altLang="en-US" dirty="0"/>
              <a:t>二维栅格化</a:t>
            </a:r>
          </a:p>
        </p:txBody>
      </p:sp>
      <p:sp>
        <p:nvSpPr>
          <p:cNvPr id="41" name="文本框 40">
            <a:extLst>
              <a:ext uri="{FF2B5EF4-FFF2-40B4-BE49-F238E27FC236}">
                <a16:creationId xmlns:a16="http://schemas.microsoft.com/office/drawing/2014/main" id="{C7852B76-4051-FF38-64F7-5031CF7791AC}"/>
              </a:ext>
            </a:extLst>
          </p:cNvPr>
          <p:cNvSpPr txBox="1"/>
          <p:nvPr/>
        </p:nvSpPr>
        <p:spPr>
          <a:xfrm>
            <a:off x="5105757" y="5454534"/>
            <a:ext cx="2532297" cy="369332"/>
          </a:xfrm>
          <a:prstGeom prst="rect">
            <a:avLst/>
          </a:prstGeom>
          <a:solidFill>
            <a:schemeClr val="bg1"/>
          </a:solidFill>
        </p:spPr>
        <p:txBody>
          <a:bodyPr wrap="square" rtlCol="0">
            <a:spAutoFit/>
          </a:bodyPr>
          <a:lstStyle/>
          <a:p>
            <a:r>
              <a:rPr kumimoji="1" lang="en-US" altLang="zh-CN" dirty="0"/>
              <a:t>CNN</a:t>
            </a:r>
            <a:r>
              <a:rPr kumimoji="1" lang="zh-CN" altLang="en-US" dirty="0"/>
              <a:t>：卷积神经网络</a:t>
            </a:r>
          </a:p>
        </p:txBody>
      </p:sp>
      <p:sp>
        <p:nvSpPr>
          <p:cNvPr id="42" name="文本框 41">
            <a:extLst>
              <a:ext uri="{FF2B5EF4-FFF2-40B4-BE49-F238E27FC236}">
                <a16:creationId xmlns:a16="http://schemas.microsoft.com/office/drawing/2014/main" id="{117CFCDB-1950-2A21-6164-BE04E2D086A0}"/>
              </a:ext>
            </a:extLst>
          </p:cNvPr>
          <p:cNvSpPr txBox="1"/>
          <p:nvPr/>
        </p:nvSpPr>
        <p:spPr>
          <a:xfrm>
            <a:off x="574303" y="6328260"/>
            <a:ext cx="8104747" cy="523220"/>
          </a:xfrm>
          <a:prstGeom prst="rect">
            <a:avLst/>
          </a:prstGeom>
          <a:noFill/>
        </p:spPr>
        <p:txBody>
          <a:bodyPr wrap="square" rtlCol="0">
            <a:spAutoFit/>
          </a:bodyPr>
          <a:lstStyle/>
          <a:p>
            <a:r>
              <a:rPr lang="en" altLang="zh-CN" sz="1400" b="0" i="0" u="none" strike="noStrike" dirty="0">
                <a:solidFill>
                  <a:srgbClr val="9BF1FF"/>
                </a:solidFill>
                <a:effectLst/>
                <a:latin typeface="Source Sans Pro" panose="020B0503030403020204" pitchFamily="34" charset="0"/>
                <a:hlinkClick r:id="rId7"/>
              </a:rPr>
              <a:t>Ruyue Xin,Jiang Zhang,Yitong Shao. Complex Network Classification with Convolutional Neural Network; Tsinghua Science and Technology, Volume 25, Number 4, 2020</a:t>
            </a:r>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3B754F5-9C3C-912B-DB43-533CBD24CDBA}"/>
              </a:ext>
            </a:extLst>
          </p:cNvPr>
          <p:cNvPicPr>
            <a:picLocks noChangeAspect="1"/>
          </p:cNvPicPr>
          <p:nvPr/>
        </p:nvPicPr>
        <p:blipFill>
          <a:blip r:embed="rId8"/>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8F1C95F0-B310-0284-1E45-AEE35B078C3A}"/>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388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Classification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 name="右箭头 2">
            <a:extLst>
              <a:ext uri="{FF2B5EF4-FFF2-40B4-BE49-F238E27FC236}">
                <a16:creationId xmlns:a16="http://schemas.microsoft.com/office/drawing/2014/main" id="{2B4980C1-EDC9-8F4B-6FFD-506BFBDBAE14}"/>
              </a:ext>
            </a:extLst>
          </p:cNvPr>
          <p:cNvSpPr/>
          <p:nvPr/>
        </p:nvSpPr>
        <p:spPr>
          <a:xfrm>
            <a:off x="3835577" y="2345507"/>
            <a:ext cx="394447" cy="322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a:extLst>
              <a:ext uri="{FF2B5EF4-FFF2-40B4-BE49-F238E27FC236}">
                <a16:creationId xmlns:a16="http://schemas.microsoft.com/office/drawing/2014/main" id="{636CA4BC-C197-A4B5-8C1D-71C4F22DA12D}"/>
              </a:ext>
            </a:extLst>
          </p:cNvPr>
          <p:cNvSpPr/>
          <p:nvPr/>
        </p:nvSpPr>
        <p:spPr>
          <a:xfrm>
            <a:off x="7243607" y="2326471"/>
            <a:ext cx="394447" cy="322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48C1E46C-F324-B98F-1577-A15BD2F772AC}"/>
              </a:ext>
            </a:extLst>
          </p:cNvPr>
          <p:cNvPicPr>
            <a:picLocks noChangeAspect="1"/>
          </p:cNvPicPr>
          <p:nvPr/>
        </p:nvPicPr>
        <p:blipFill>
          <a:blip r:embed="rId3"/>
          <a:stretch>
            <a:fillRect/>
          </a:stretch>
        </p:blipFill>
        <p:spPr>
          <a:xfrm flipH="1">
            <a:off x="3835577" y="3868576"/>
            <a:ext cx="4065970" cy="1830838"/>
          </a:xfrm>
          <a:prstGeom prst="rect">
            <a:avLst/>
          </a:prstGeom>
        </p:spPr>
      </p:pic>
      <p:sp>
        <p:nvSpPr>
          <p:cNvPr id="11" name="圆角右箭头 10">
            <a:extLst>
              <a:ext uri="{FF2B5EF4-FFF2-40B4-BE49-F238E27FC236}">
                <a16:creationId xmlns:a16="http://schemas.microsoft.com/office/drawing/2014/main" id="{25F2EF8A-C3E3-1B43-97AF-9A4932D4F571}"/>
              </a:ext>
            </a:extLst>
          </p:cNvPr>
          <p:cNvSpPr/>
          <p:nvPr/>
        </p:nvSpPr>
        <p:spPr>
          <a:xfrm rot="10800000">
            <a:off x="8571771" y="4079519"/>
            <a:ext cx="682528" cy="72281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14" name="直线箭头连接符 13">
            <a:extLst>
              <a:ext uri="{FF2B5EF4-FFF2-40B4-BE49-F238E27FC236}">
                <a16:creationId xmlns:a16="http://schemas.microsoft.com/office/drawing/2014/main" id="{E8554564-BF41-6E4F-8A39-AB78931214C9}"/>
              </a:ext>
            </a:extLst>
          </p:cNvPr>
          <p:cNvCxnSpPr/>
          <p:nvPr/>
        </p:nvCxnSpPr>
        <p:spPr>
          <a:xfrm flipH="1" flipV="1">
            <a:off x="2851557" y="4247131"/>
            <a:ext cx="447214" cy="340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8244BF19-38CB-E6D0-C5DD-7F8965341C06}"/>
              </a:ext>
            </a:extLst>
          </p:cNvPr>
          <p:cNvCxnSpPr/>
          <p:nvPr/>
        </p:nvCxnSpPr>
        <p:spPr>
          <a:xfrm flipH="1">
            <a:off x="2851557" y="4982237"/>
            <a:ext cx="484527"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9EC93535-689A-D41A-28D9-3DD9D2EDD704}"/>
              </a:ext>
            </a:extLst>
          </p:cNvPr>
          <p:cNvSpPr txBox="1"/>
          <p:nvPr/>
        </p:nvSpPr>
        <p:spPr>
          <a:xfrm>
            <a:off x="1132574" y="4048127"/>
            <a:ext cx="1485900" cy="369332"/>
          </a:xfrm>
          <a:prstGeom prst="rect">
            <a:avLst/>
          </a:prstGeom>
          <a:noFill/>
        </p:spPr>
        <p:txBody>
          <a:bodyPr wrap="square" rtlCol="0">
            <a:spAutoFit/>
          </a:bodyPr>
          <a:lstStyle/>
          <a:p>
            <a:r>
              <a:rPr kumimoji="1" lang="zh-CN" altLang="en-US" dirty="0"/>
              <a:t>小世界网络</a:t>
            </a:r>
          </a:p>
        </p:txBody>
      </p:sp>
      <p:sp>
        <p:nvSpPr>
          <p:cNvPr id="19" name="文本框 18">
            <a:extLst>
              <a:ext uri="{FF2B5EF4-FFF2-40B4-BE49-F238E27FC236}">
                <a16:creationId xmlns:a16="http://schemas.microsoft.com/office/drawing/2014/main" id="{2522FE9E-74A5-7B84-0CD9-DCCB605E2080}"/>
              </a:ext>
            </a:extLst>
          </p:cNvPr>
          <p:cNvSpPr txBox="1"/>
          <p:nvPr/>
        </p:nvSpPr>
        <p:spPr>
          <a:xfrm>
            <a:off x="1132574" y="5085202"/>
            <a:ext cx="1468509" cy="369332"/>
          </a:xfrm>
          <a:prstGeom prst="rect">
            <a:avLst/>
          </a:prstGeom>
          <a:noFill/>
        </p:spPr>
        <p:txBody>
          <a:bodyPr wrap="square" rtlCol="0">
            <a:spAutoFit/>
          </a:bodyPr>
          <a:lstStyle/>
          <a:p>
            <a:r>
              <a:rPr kumimoji="1" lang="zh-CN" altLang="en-US" dirty="0"/>
              <a:t>无标度网络</a:t>
            </a:r>
          </a:p>
        </p:txBody>
      </p:sp>
      <p:pic>
        <p:nvPicPr>
          <p:cNvPr id="35" name="图片 34">
            <a:extLst>
              <a:ext uri="{FF2B5EF4-FFF2-40B4-BE49-F238E27FC236}">
                <a16:creationId xmlns:a16="http://schemas.microsoft.com/office/drawing/2014/main" id="{D659736B-90C0-BD78-DEF2-50FCACF9CBF7}"/>
              </a:ext>
            </a:extLst>
          </p:cNvPr>
          <p:cNvPicPr>
            <a:picLocks noChangeAspect="1"/>
          </p:cNvPicPr>
          <p:nvPr/>
        </p:nvPicPr>
        <p:blipFill>
          <a:blip r:embed="rId4"/>
          <a:stretch>
            <a:fillRect/>
          </a:stretch>
        </p:blipFill>
        <p:spPr>
          <a:xfrm>
            <a:off x="4787585" y="1803400"/>
            <a:ext cx="2019300" cy="1625600"/>
          </a:xfrm>
          <a:prstGeom prst="rect">
            <a:avLst/>
          </a:prstGeom>
        </p:spPr>
      </p:pic>
      <p:pic>
        <p:nvPicPr>
          <p:cNvPr id="36" name="图片 35">
            <a:extLst>
              <a:ext uri="{FF2B5EF4-FFF2-40B4-BE49-F238E27FC236}">
                <a16:creationId xmlns:a16="http://schemas.microsoft.com/office/drawing/2014/main" id="{F93994FF-B337-A2D0-112B-660CFE9BCFAA}"/>
              </a:ext>
            </a:extLst>
          </p:cNvPr>
          <p:cNvPicPr>
            <a:picLocks noChangeAspect="1"/>
          </p:cNvPicPr>
          <p:nvPr/>
        </p:nvPicPr>
        <p:blipFill>
          <a:blip r:embed="rId5"/>
          <a:stretch>
            <a:fillRect/>
          </a:stretch>
        </p:blipFill>
        <p:spPr>
          <a:xfrm>
            <a:off x="8316454" y="1789641"/>
            <a:ext cx="1625600" cy="1638300"/>
          </a:xfrm>
          <a:prstGeom prst="rect">
            <a:avLst/>
          </a:prstGeom>
        </p:spPr>
      </p:pic>
      <p:sp>
        <p:nvSpPr>
          <p:cNvPr id="39" name="文本框 38">
            <a:extLst>
              <a:ext uri="{FF2B5EF4-FFF2-40B4-BE49-F238E27FC236}">
                <a16:creationId xmlns:a16="http://schemas.microsoft.com/office/drawing/2014/main" id="{1E3F42DE-A69C-7750-9807-64D852621685}"/>
              </a:ext>
            </a:extLst>
          </p:cNvPr>
          <p:cNvSpPr txBox="1"/>
          <p:nvPr/>
        </p:nvSpPr>
        <p:spPr>
          <a:xfrm>
            <a:off x="5265082" y="1505857"/>
            <a:ext cx="1382955" cy="369332"/>
          </a:xfrm>
          <a:prstGeom prst="rect">
            <a:avLst/>
          </a:prstGeom>
          <a:solidFill>
            <a:schemeClr val="bg1"/>
          </a:solidFill>
        </p:spPr>
        <p:txBody>
          <a:bodyPr wrap="square" rtlCol="0">
            <a:spAutoFit/>
          </a:bodyPr>
          <a:lstStyle/>
          <a:p>
            <a:r>
              <a:rPr kumimoji="1" lang="zh-CN" altLang="en-US" dirty="0"/>
              <a:t>嵌入向量</a:t>
            </a:r>
          </a:p>
        </p:txBody>
      </p:sp>
      <p:sp>
        <p:nvSpPr>
          <p:cNvPr id="40" name="文本框 39">
            <a:extLst>
              <a:ext uri="{FF2B5EF4-FFF2-40B4-BE49-F238E27FC236}">
                <a16:creationId xmlns:a16="http://schemas.microsoft.com/office/drawing/2014/main" id="{99FBA3F6-7FF6-151D-EC56-791AE421EC97}"/>
              </a:ext>
            </a:extLst>
          </p:cNvPr>
          <p:cNvSpPr txBox="1"/>
          <p:nvPr/>
        </p:nvSpPr>
        <p:spPr>
          <a:xfrm>
            <a:off x="8571771" y="1420309"/>
            <a:ext cx="1382955" cy="369332"/>
          </a:xfrm>
          <a:prstGeom prst="rect">
            <a:avLst/>
          </a:prstGeom>
          <a:solidFill>
            <a:schemeClr val="bg1"/>
          </a:solidFill>
        </p:spPr>
        <p:txBody>
          <a:bodyPr wrap="square" rtlCol="0">
            <a:spAutoFit/>
          </a:bodyPr>
          <a:lstStyle/>
          <a:p>
            <a:r>
              <a:rPr kumimoji="1" lang="zh-CN" altLang="en-US" dirty="0"/>
              <a:t>二维栅格化</a:t>
            </a:r>
          </a:p>
        </p:txBody>
      </p:sp>
      <p:sp>
        <p:nvSpPr>
          <p:cNvPr id="41" name="文本框 40">
            <a:extLst>
              <a:ext uri="{FF2B5EF4-FFF2-40B4-BE49-F238E27FC236}">
                <a16:creationId xmlns:a16="http://schemas.microsoft.com/office/drawing/2014/main" id="{C7852B76-4051-FF38-64F7-5031CF7791AC}"/>
              </a:ext>
            </a:extLst>
          </p:cNvPr>
          <p:cNvSpPr txBox="1"/>
          <p:nvPr/>
        </p:nvSpPr>
        <p:spPr>
          <a:xfrm>
            <a:off x="5105757" y="5454534"/>
            <a:ext cx="2532297" cy="369332"/>
          </a:xfrm>
          <a:prstGeom prst="rect">
            <a:avLst/>
          </a:prstGeom>
          <a:solidFill>
            <a:schemeClr val="bg1"/>
          </a:solidFill>
        </p:spPr>
        <p:txBody>
          <a:bodyPr wrap="square" rtlCol="0">
            <a:spAutoFit/>
          </a:bodyPr>
          <a:lstStyle/>
          <a:p>
            <a:r>
              <a:rPr kumimoji="1" lang="en-US" altLang="zh-CN" dirty="0"/>
              <a:t>CNN</a:t>
            </a:r>
            <a:r>
              <a:rPr kumimoji="1" lang="zh-CN" altLang="en-US" dirty="0"/>
              <a:t>：卷积神经网络</a:t>
            </a:r>
          </a:p>
        </p:txBody>
      </p:sp>
      <p:pic>
        <p:nvPicPr>
          <p:cNvPr id="5" name="图片 4">
            <a:extLst>
              <a:ext uri="{FF2B5EF4-FFF2-40B4-BE49-F238E27FC236}">
                <a16:creationId xmlns:a16="http://schemas.microsoft.com/office/drawing/2014/main" id="{8B7A89BE-B8F8-1B99-99AD-BCE2832A64FB}"/>
              </a:ext>
            </a:extLst>
          </p:cNvPr>
          <p:cNvPicPr>
            <a:picLocks noChangeAspect="1"/>
          </p:cNvPicPr>
          <p:nvPr/>
        </p:nvPicPr>
        <p:blipFill>
          <a:blip r:embed="rId6"/>
          <a:stretch>
            <a:fillRect/>
          </a:stretch>
        </p:blipFill>
        <p:spPr>
          <a:xfrm>
            <a:off x="383482" y="1830036"/>
            <a:ext cx="1663700" cy="1676400"/>
          </a:xfrm>
          <a:prstGeom prst="rect">
            <a:avLst/>
          </a:prstGeom>
        </p:spPr>
      </p:pic>
      <p:pic>
        <p:nvPicPr>
          <p:cNvPr id="12" name="图片 11">
            <a:extLst>
              <a:ext uri="{FF2B5EF4-FFF2-40B4-BE49-F238E27FC236}">
                <a16:creationId xmlns:a16="http://schemas.microsoft.com/office/drawing/2014/main" id="{CBEA8019-EE0E-294A-BE73-FAF889A66D59}"/>
              </a:ext>
            </a:extLst>
          </p:cNvPr>
          <p:cNvPicPr>
            <a:picLocks noChangeAspect="1"/>
          </p:cNvPicPr>
          <p:nvPr/>
        </p:nvPicPr>
        <p:blipFill>
          <a:blip r:embed="rId7"/>
          <a:stretch>
            <a:fillRect/>
          </a:stretch>
        </p:blipFill>
        <p:spPr>
          <a:xfrm>
            <a:off x="2160316" y="1749850"/>
            <a:ext cx="1485900" cy="1651000"/>
          </a:xfrm>
          <a:prstGeom prst="rect">
            <a:avLst/>
          </a:prstGeom>
        </p:spPr>
      </p:pic>
      <p:sp>
        <p:nvSpPr>
          <p:cNvPr id="13" name="文本框 12">
            <a:extLst>
              <a:ext uri="{FF2B5EF4-FFF2-40B4-BE49-F238E27FC236}">
                <a16:creationId xmlns:a16="http://schemas.microsoft.com/office/drawing/2014/main" id="{CEAD674C-1BDC-F308-0B4A-1A5BEBB1C8DD}"/>
              </a:ext>
            </a:extLst>
          </p:cNvPr>
          <p:cNvSpPr txBox="1"/>
          <p:nvPr/>
        </p:nvSpPr>
        <p:spPr>
          <a:xfrm>
            <a:off x="574303" y="6328260"/>
            <a:ext cx="8104747" cy="523220"/>
          </a:xfrm>
          <a:prstGeom prst="rect">
            <a:avLst/>
          </a:prstGeom>
          <a:noFill/>
        </p:spPr>
        <p:txBody>
          <a:bodyPr wrap="square" rtlCol="0">
            <a:spAutoFit/>
          </a:bodyPr>
          <a:lstStyle/>
          <a:p>
            <a:r>
              <a:rPr lang="en" altLang="zh-CN" sz="1400" b="0" i="0" u="none" strike="noStrike" dirty="0">
                <a:solidFill>
                  <a:srgbClr val="9BF1FF"/>
                </a:solidFill>
                <a:effectLst/>
                <a:latin typeface="Source Sans Pro" panose="020B0503030403020204" pitchFamily="34" charset="0"/>
                <a:hlinkClick r:id="rId8"/>
              </a:rPr>
              <a:t>Ruyue Xin,Jiang Zhang,Yitong Shao. Complex Network Classification with Convolutional Neural Network; Tsinghua Science and Technology, Volume 25, Number 4, 2020</a:t>
            </a:r>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E43E8F9-46C3-13CB-D807-1DC44CDA74CA}"/>
              </a:ext>
            </a:extLst>
          </p:cNvPr>
          <p:cNvPicPr>
            <a:picLocks noChangeAspect="1"/>
          </p:cNvPicPr>
          <p:nvPr/>
        </p:nvPicPr>
        <p:blipFill>
          <a:blip r:embed="rId9"/>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B4861BA4-B766-B72A-A7E7-645035700220}"/>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321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B1E083EC-737A-C8A5-ADBB-AF5FB4851F7F}"/>
              </a:ext>
            </a:extLst>
          </p:cNvPr>
          <p:cNvPicPr>
            <a:picLocks noChangeAspect="1"/>
          </p:cNvPicPr>
          <p:nvPr/>
        </p:nvPicPr>
        <p:blipFill>
          <a:blip r:embed="rId3"/>
          <a:stretch>
            <a:fillRect/>
          </a:stretch>
        </p:blipFill>
        <p:spPr>
          <a:xfrm>
            <a:off x="5806704" y="1388784"/>
            <a:ext cx="5008282" cy="4080432"/>
          </a:xfrm>
          <a:prstGeom prst="rect">
            <a:avLst/>
          </a:prstGeom>
        </p:spPr>
      </p:pic>
      <p:pic>
        <p:nvPicPr>
          <p:cNvPr id="16" name="图片 15">
            <a:extLst>
              <a:ext uri="{FF2B5EF4-FFF2-40B4-BE49-F238E27FC236}">
                <a16:creationId xmlns:a16="http://schemas.microsoft.com/office/drawing/2014/main" id="{FB49D215-BDE9-6641-29E3-F6E42C3A1A03}"/>
              </a:ext>
            </a:extLst>
          </p:cNvPr>
          <p:cNvPicPr>
            <a:picLocks noChangeAspect="1"/>
          </p:cNvPicPr>
          <p:nvPr/>
        </p:nvPicPr>
        <p:blipFill>
          <a:blip r:embed="rId4"/>
          <a:stretch>
            <a:fillRect/>
          </a:stretch>
        </p:blipFill>
        <p:spPr>
          <a:xfrm>
            <a:off x="574304" y="1681302"/>
            <a:ext cx="5232400" cy="3822700"/>
          </a:xfrm>
          <a:prstGeom prst="rect">
            <a:avLst/>
          </a:prstGeom>
        </p:spPr>
      </p:pic>
      <p:sp>
        <p:nvSpPr>
          <p:cNvPr id="17" name="文本框 16">
            <a:extLst>
              <a:ext uri="{FF2B5EF4-FFF2-40B4-BE49-F238E27FC236}">
                <a16:creationId xmlns:a16="http://schemas.microsoft.com/office/drawing/2014/main" id="{D5A70B51-9D6A-91F1-D771-252BADC14CAE}"/>
              </a:ext>
            </a:extLst>
          </p:cNvPr>
          <p:cNvSpPr txBox="1"/>
          <p:nvPr/>
        </p:nvSpPr>
        <p:spPr>
          <a:xfrm>
            <a:off x="11033418" y="2123268"/>
            <a:ext cx="1158582" cy="369332"/>
          </a:xfrm>
          <a:prstGeom prst="rect">
            <a:avLst/>
          </a:prstGeom>
          <a:noFill/>
        </p:spPr>
        <p:txBody>
          <a:bodyPr wrap="square" rtlCol="0">
            <a:spAutoFit/>
          </a:bodyPr>
          <a:lstStyle/>
          <a:p>
            <a:r>
              <a:rPr kumimoji="1" lang="zh-CN" altLang="en-US" dirty="0"/>
              <a:t>无标度</a:t>
            </a:r>
          </a:p>
        </p:txBody>
      </p:sp>
      <p:sp>
        <p:nvSpPr>
          <p:cNvPr id="20" name="文本框 19">
            <a:extLst>
              <a:ext uri="{FF2B5EF4-FFF2-40B4-BE49-F238E27FC236}">
                <a16:creationId xmlns:a16="http://schemas.microsoft.com/office/drawing/2014/main" id="{47B7BFE2-A4C2-9391-1C1C-BB28AB9A5893}"/>
              </a:ext>
            </a:extLst>
          </p:cNvPr>
          <p:cNvSpPr txBox="1"/>
          <p:nvPr/>
        </p:nvSpPr>
        <p:spPr>
          <a:xfrm>
            <a:off x="11033418" y="4112886"/>
            <a:ext cx="1158582" cy="369332"/>
          </a:xfrm>
          <a:prstGeom prst="rect">
            <a:avLst/>
          </a:prstGeom>
          <a:noFill/>
        </p:spPr>
        <p:txBody>
          <a:bodyPr wrap="square" rtlCol="0">
            <a:spAutoFit/>
          </a:bodyPr>
          <a:lstStyle/>
          <a:p>
            <a:r>
              <a:rPr kumimoji="1" lang="zh-CN" altLang="en-US" dirty="0"/>
              <a:t>小世界</a:t>
            </a:r>
          </a:p>
        </p:txBody>
      </p:sp>
      <p:sp>
        <p:nvSpPr>
          <p:cNvPr id="21" name="文本框 20">
            <a:extLst>
              <a:ext uri="{FF2B5EF4-FFF2-40B4-BE49-F238E27FC236}">
                <a16:creationId xmlns:a16="http://schemas.microsoft.com/office/drawing/2014/main" id="{9360BA83-6D06-1EC9-22F7-85489281DAAA}"/>
              </a:ext>
            </a:extLst>
          </p:cNvPr>
          <p:cNvSpPr txBox="1"/>
          <p:nvPr/>
        </p:nvSpPr>
        <p:spPr>
          <a:xfrm>
            <a:off x="574303" y="6328260"/>
            <a:ext cx="8104747" cy="523220"/>
          </a:xfrm>
          <a:prstGeom prst="rect">
            <a:avLst/>
          </a:prstGeom>
          <a:noFill/>
        </p:spPr>
        <p:txBody>
          <a:bodyPr wrap="square" rtlCol="0">
            <a:spAutoFit/>
          </a:bodyPr>
          <a:lstStyle/>
          <a:p>
            <a:r>
              <a:rPr lang="en" altLang="zh-CN" sz="1400" b="0" i="0" u="none" strike="noStrike" dirty="0">
                <a:solidFill>
                  <a:srgbClr val="9BF1FF"/>
                </a:solidFill>
                <a:effectLst/>
                <a:latin typeface="Source Sans Pro" panose="020B0503030403020204" pitchFamily="34" charset="0"/>
                <a:hlinkClick r:id="rId5"/>
              </a:rPr>
              <a:t>Ruyue Xin,Jiang Zhang,Yitong Shao. Complex Network Classification with Convolutional Neural Network; Tsinghua Science and Technology, Volume 25, Number 4, 2020</a:t>
            </a:r>
            <a:endParaRPr lang="zh-CN" altLang="en-US" sz="1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43980BB-31E3-A273-AB2B-3C0C4CC80AA0}"/>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C2DEC104-8BFB-BD40-78E0-6BF1A9F7A07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8669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内容占位符 5">
            <a:extLst>
              <a:ext uri="{FF2B5EF4-FFF2-40B4-BE49-F238E27FC236}">
                <a16:creationId xmlns:a16="http://schemas.microsoft.com/office/drawing/2014/main" id="{481FBCC0-93C1-2A9C-1E35-AA598933B626}"/>
              </a:ext>
            </a:extLst>
          </p:cNvPr>
          <p:cNvSpPr>
            <a:spLocks noGrp="1"/>
          </p:cNvSpPr>
          <p:nvPr>
            <p:ph idx="1"/>
          </p:nvPr>
        </p:nvSpPr>
        <p:spPr>
          <a:xfrm>
            <a:off x="6250224" y="5005064"/>
            <a:ext cx="5788022" cy="959224"/>
          </a:xfrm>
        </p:spPr>
        <p:txBody>
          <a:bodyPr>
            <a:normAutofit/>
          </a:bodyPr>
          <a:lstStyle/>
          <a:p>
            <a:r>
              <a:rPr kumimoji="1" lang="en-US" altLang="zh-CN" dirty="0"/>
              <a:t>The classifier can distinguish agricultural trade networks and electronic product trade networks with accuracy 99% </a:t>
            </a:r>
            <a:endParaRPr kumimoji="1" lang="zh-CN" altLang="en-US" dirty="0"/>
          </a:p>
        </p:txBody>
      </p:sp>
      <p:sp>
        <p:nvSpPr>
          <p:cNvPr id="4" name="文本框 3">
            <a:extLst>
              <a:ext uri="{FF2B5EF4-FFF2-40B4-BE49-F238E27FC236}">
                <a16:creationId xmlns:a16="http://schemas.microsoft.com/office/drawing/2014/main" id="{01157AC9-6CE6-D87B-7ACB-20F257E8C610}"/>
              </a:ext>
            </a:extLst>
          </p:cNvPr>
          <p:cNvSpPr txBox="1"/>
          <p:nvPr/>
        </p:nvSpPr>
        <p:spPr>
          <a:xfrm>
            <a:off x="4328132" y="2502131"/>
            <a:ext cx="1290918" cy="369332"/>
          </a:xfrm>
          <a:prstGeom prst="rect">
            <a:avLst/>
          </a:prstGeom>
          <a:noFill/>
        </p:spPr>
        <p:txBody>
          <a:bodyPr wrap="square" rtlCol="0">
            <a:spAutoFit/>
          </a:bodyPr>
          <a:lstStyle/>
          <a:p>
            <a:r>
              <a:rPr kumimoji="1" lang="en-US" altLang="zh-CN" dirty="0"/>
              <a:t>Electronic</a:t>
            </a:r>
            <a:endParaRPr kumimoji="1" lang="zh-CN" altLang="en-US" dirty="0"/>
          </a:p>
        </p:txBody>
      </p:sp>
      <p:sp>
        <p:nvSpPr>
          <p:cNvPr id="5" name="文本框 4">
            <a:extLst>
              <a:ext uri="{FF2B5EF4-FFF2-40B4-BE49-F238E27FC236}">
                <a16:creationId xmlns:a16="http://schemas.microsoft.com/office/drawing/2014/main" id="{DE438152-D25A-8354-8507-BF04A08FA2E9}"/>
              </a:ext>
            </a:extLst>
          </p:cNvPr>
          <p:cNvSpPr txBox="1"/>
          <p:nvPr/>
        </p:nvSpPr>
        <p:spPr>
          <a:xfrm>
            <a:off x="4328131" y="4635732"/>
            <a:ext cx="1613647" cy="369332"/>
          </a:xfrm>
          <a:prstGeom prst="rect">
            <a:avLst/>
          </a:prstGeom>
          <a:noFill/>
        </p:spPr>
        <p:txBody>
          <a:bodyPr wrap="square" rtlCol="0">
            <a:spAutoFit/>
          </a:bodyPr>
          <a:lstStyle/>
          <a:p>
            <a:r>
              <a:rPr lang="en-US" altLang="zh-CN"/>
              <a:t>Agricultrual</a:t>
            </a:r>
            <a:endParaRPr kumimoji="1" lang="zh-CN" altLang="en-US" dirty="0"/>
          </a:p>
        </p:txBody>
      </p:sp>
      <p:pic>
        <p:nvPicPr>
          <p:cNvPr id="11" name="图片 10">
            <a:extLst>
              <a:ext uri="{FF2B5EF4-FFF2-40B4-BE49-F238E27FC236}">
                <a16:creationId xmlns:a16="http://schemas.microsoft.com/office/drawing/2014/main" id="{BB51228E-22A7-057F-6439-4E75C798B9D8}"/>
              </a:ext>
            </a:extLst>
          </p:cNvPr>
          <p:cNvPicPr>
            <a:picLocks noChangeAspect="1"/>
          </p:cNvPicPr>
          <p:nvPr/>
        </p:nvPicPr>
        <p:blipFill>
          <a:blip r:embed="rId3"/>
          <a:stretch>
            <a:fillRect/>
          </a:stretch>
        </p:blipFill>
        <p:spPr>
          <a:xfrm>
            <a:off x="918363" y="1664447"/>
            <a:ext cx="3200400" cy="2044700"/>
          </a:xfrm>
          <a:prstGeom prst="rect">
            <a:avLst/>
          </a:prstGeom>
        </p:spPr>
      </p:pic>
      <p:pic>
        <p:nvPicPr>
          <p:cNvPr id="12" name="图片 11">
            <a:extLst>
              <a:ext uri="{FF2B5EF4-FFF2-40B4-BE49-F238E27FC236}">
                <a16:creationId xmlns:a16="http://schemas.microsoft.com/office/drawing/2014/main" id="{1A597E11-5C87-0574-EB54-60043770EA3C}"/>
              </a:ext>
            </a:extLst>
          </p:cNvPr>
          <p:cNvPicPr>
            <a:picLocks noChangeAspect="1"/>
          </p:cNvPicPr>
          <p:nvPr/>
        </p:nvPicPr>
        <p:blipFill>
          <a:blip r:embed="rId4"/>
          <a:stretch>
            <a:fillRect/>
          </a:stretch>
        </p:blipFill>
        <p:spPr>
          <a:xfrm>
            <a:off x="964341" y="3819351"/>
            <a:ext cx="3200400" cy="2057400"/>
          </a:xfrm>
          <a:prstGeom prst="rect">
            <a:avLst/>
          </a:prstGeom>
        </p:spPr>
      </p:pic>
      <p:pic>
        <p:nvPicPr>
          <p:cNvPr id="14" name="图片 13">
            <a:extLst>
              <a:ext uri="{FF2B5EF4-FFF2-40B4-BE49-F238E27FC236}">
                <a16:creationId xmlns:a16="http://schemas.microsoft.com/office/drawing/2014/main" id="{661F82F9-FF98-FE49-51AF-1B7B2F2FB786}"/>
              </a:ext>
            </a:extLst>
          </p:cNvPr>
          <p:cNvPicPr>
            <a:picLocks noChangeAspect="1"/>
          </p:cNvPicPr>
          <p:nvPr/>
        </p:nvPicPr>
        <p:blipFill>
          <a:blip r:embed="rId5"/>
          <a:stretch>
            <a:fillRect/>
          </a:stretch>
        </p:blipFill>
        <p:spPr>
          <a:xfrm>
            <a:off x="6250224" y="1307063"/>
            <a:ext cx="5054600" cy="3670300"/>
          </a:xfrm>
          <a:prstGeom prst="rect">
            <a:avLst/>
          </a:prstGeom>
        </p:spPr>
      </p:pic>
      <p:sp>
        <p:nvSpPr>
          <p:cNvPr id="15" name="文本框 14">
            <a:extLst>
              <a:ext uri="{FF2B5EF4-FFF2-40B4-BE49-F238E27FC236}">
                <a16:creationId xmlns:a16="http://schemas.microsoft.com/office/drawing/2014/main" id="{9DF9AA39-62DC-A417-0192-C7D7876EEF63}"/>
              </a:ext>
            </a:extLst>
          </p:cNvPr>
          <p:cNvSpPr txBox="1"/>
          <p:nvPr/>
        </p:nvSpPr>
        <p:spPr>
          <a:xfrm>
            <a:off x="574303" y="6328260"/>
            <a:ext cx="8104747" cy="523220"/>
          </a:xfrm>
          <a:prstGeom prst="rect">
            <a:avLst/>
          </a:prstGeom>
          <a:noFill/>
        </p:spPr>
        <p:txBody>
          <a:bodyPr wrap="square" rtlCol="0">
            <a:spAutoFit/>
          </a:bodyPr>
          <a:lstStyle/>
          <a:p>
            <a:r>
              <a:rPr lang="en" altLang="zh-CN" sz="1400" b="0" i="0" u="none" strike="noStrike" dirty="0">
                <a:solidFill>
                  <a:srgbClr val="9BF1FF"/>
                </a:solidFill>
                <a:effectLst/>
                <a:latin typeface="Source Sans Pro" panose="020B0503030403020204" pitchFamily="34" charset="0"/>
                <a:hlinkClick r:id="rId6"/>
              </a:rPr>
              <a:t>Ruyue Xin,Jiang Zhang,Yitong Shao. Complex Network Classification with Convolutional Neural Network; Tsinghua Science and Technology, Volume 25, Number 4, 2020</a:t>
            </a:r>
            <a:endParaRPr lang="zh-CN" altLang="en-US" sz="14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DBDE5105-7602-B3CE-68E9-0E55A080CC8B}"/>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8480FBAC-6532-9096-A752-566EE65DECE2}"/>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6338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9DF9AA39-62DC-A417-0192-C7D7876EEF63}"/>
              </a:ext>
            </a:extLst>
          </p:cNvPr>
          <p:cNvSpPr txBox="1"/>
          <p:nvPr/>
        </p:nvSpPr>
        <p:spPr>
          <a:xfrm>
            <a:off x="574303" y="6328260"/>
            <a:ext cx="8104747" cy="523220"/>
          </a:xfrm>
          <a:prstGeom prst="rect">
            <a:avLst/>
          </a:prstGeom>
          <a:noFill/>
        </p:spPr>
        <p:txBody>
          <a:bodyPr wrap="square" rtlCol="0">
            <a:spAutoFit/>
          </a:bodyPr>
          <a:lstStyle/>
          <a:p>
            <a:r>
              <a:rPr lang="en" altLang="zh-CN" sz="1400" b="0" i="0" u="none" strike="noStrike" dirty="0">
                <a:solidFill>
                  <a:srgbClr val="9BF1FF"/>
                </a:solidFill>
                <a:effectLst/>
                <a:latin typeface="Source Sans Pro" panose="020B0503030403020204" pitchFamily="34" charset="0"/>
                <a:hlinkClick r:id="rId3"/>
              </a:rPr>
              <a:t>Ruyue Xin,Jiang Zhang,Yitong Shao. Complex Network Classification with Convolutional Neural Network; Tsinghua Science and Technology, Volume 25, Number 4, 2020</a:t>
            </a:r>
            <a:endParaRPr lang="zh-CN" altLang="en-US" sz="1400" dirty="0">
              <a:latin typeface="微软雅黑" panose="020B0503020204020204" pitchFamily="34" charset="-122"/>
              <a:ea typeface="微软雅黑" panose="020B0503020204020204" pitchFamily="34" charset="-122"/>
            </a:endParaRPr>
          </a:p>
        </p:txBody>
      </p:sp>
      <p:pic>
        <p:nvPicPr>
          <p:cNvPr id="9" name="内容占位符 8">
            <a:extLst>
              <a:ext uri="{FF2B5EF4-FFF2-40B4-BE49-F238E27FC236}">
                <a16:creationId xmlns:a16="http://schemas.microsoft.com/office/drawing/2014/main" id="{E57E21E1-2490-5182-E5BE-710FC2944C87}"/>
              </a:ext>
            </a:extLst>
          </p:cNvPr>
          <p:cNvPicPr>
            <a:picLocks noGrp="1" noChangeAspect="1"/>
          </p:cNvPicPr>
          <p:nvPr>
            <p:ph idx="1"/>
          </p:nvPr>
        </p:nvPicPr>
        <p:blipFill>
          <a:blip r:embed="rId4"/>
          <a:stretch>
            <a:fillRect/>
          </a:stretch>
        </p:blipFill>
        <p:spPr>
          <a:xfrm>
            <a:off x="814039" y="3176500"/>
            <a:ext cx="10325312" cy="2700251"/>
          </a:xfrm>
          <a:prstGeom prst="rect">
            <a:avLst/>
          </a:prstGeom>
        </p:spPr>
      </p:pic>
      <p:pic>
        <p:nvPicPr>
          <p:cNvPr id="10" name="图片 9">
            <a:extLst>
              <a:ext uri="{FF2B5EF4-FFF2-40B4-BE49-F238E27FC236}">
                <a16:creationId xmlns:a16="http://schemas.microsoft.com/office/drawing/2014/main" id="{538C4715-8C0C-099B-B863-19A8AA9CC9AD}"/>
              </a:ext>
            </a:extLst>
          </p:cNvPr>
          <p:cNvPicPr>
            <a:picLocks noChangeAspect="1"/>
          </p:cNvPicPr>
          <p:nvPr/>
        </p:nvPicPr>
        <p:blipFill>
          <a:blip r:embed="rId5"/>
          <a:stretch>
            <a:fillRect/>
          </a:stretch>
        </p:blipFill>
        <p:spPr>
          <a:xfrm>
            <a:off x="3608802" y="214443"/>
            <a:ext cx="7569200" cy="2667000"/>
          </a:xfrm>
          <a:prstGeom prst="rect">
            <a:avLst/>
          </a:prstGeom>
        </p:spPr>
      </p:pic>
      <p:pic>
        <p:nvPicPr>
          <p:cNvPr id="3" name="图片 2">
            <a:extLst>
              <a:ext uri="{FF2B5EF4-FFF2-40B4-BE49-F238E27FC236}">
                <a16:creationId xmlns:a16="http://schemas.microsoft.com/office/drawing/2014/main" id="{DF409B1F-5658-23AD-1932-698309513416}"/>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93283C11-C302-4220-49A4-A8B0352031E1}"/>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22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Struct2vec</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2" name="文本框 11">
            <a:extLst>
              <a:ext uri="{FF2B5EF4-FFF2-40B4-BE49-F238E27FC236}">
                <a16:creationId xmlns:a16="http://schemas.microsoft.com/office/drawing/2014/main" id="{ACEF2BDD-4800-E829-7C5E-DAECAA796B67}"/>
              </a:ext>
            </a:extLst>
          </p:cNvPr>
          <p:cNvSpPr txBox="1"/>
          <p:nvPr/>
        </p:nvSpPr>
        <p:spPr>
          <a:xfrm>
            <a:off x="635618" y="6326769"/>
            <a:ext cx="8173101"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zh-CN" sz="105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Leonardo F. R. Ribeiro, Pedro H. P. </a:t>
            </a:r>
            <a:r>
              <a:rPr kumimoji="0" lang="pt-BR" altLang="zh-CN" sz="105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Saverese</a:t>
            </a:r>
            <a:r>
              <a:rPr kumimoji="0" lang="pt-BR" altLang="zh-CN" sz="105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Daniel R. Figueiredo. struc2vec: Learning Node </a:t>
            </a:r>
            <a:r>
              <a:rPr kumimoji="0" lang="pt-BR" altLang="zh-CN" sz="105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Representations</a:t>
            </a:r>
            <a:r>
              <a:rPr kumimoji="0" lang="pt-BR" altLang="zh-CN" sz="105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pt-BR" altLang="zh-CN" sz="105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from</a:t>
            </a:r>
            <a:r>
              <a:rPr kumimoji="0" lang="pt-BR" altLang="zh-CN" sz="105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pt-BR" altLang="zh-CN" sz="105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Structural</a:t>
            </a:r>
            <a:r>
              <a:rPr kumimoji="0" lang="pt-BR" altLang="zh-CN" sz="105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pt-BR" altLang="zh-CN" sz="105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Identity</a:t>
            </a:r>
            <a:r>
              <a:rPr kumimoji="0" lang="pt-BR" altLang="zh-CN" sz="105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KDD 2017</a:t>
            </a:r>
          </a:p>
        </p:txBody>
      </p:sp>
      <p:pic>
        <p:nvPicPr>
          <p:cNvPr id="13" name="图片 12">
            <a:extLst>
              <a:ext uri="{FF2B5EF4-FFF2-40B4-BE49-F238E27FC236}">
                <a16:creationId xmlns:a16="http://schemas.microsoft.com/office/drawing/2014/main" id="{EF0C7EF4-361B-79E2-04B1-75B9B37B460E}"/>
              </a:ext>
            </a:extLst>
          </p:cNvPr>
          <p:cNvPicPr>
            <a:picLocks noChangeAspect="1"/>
          </p:cNvPicPr>
          <p:nvPr/>
        </p:nvPicPr>
        <p:blipFill>
          <a:blip r:embed="rId4"/>
          <a:stretch>
            <a:fillRect/>
          </a:stretch>
        </p:blipFill>
        <p:spPr>
          <a:xfrm>
            <a:off x="724829" y="1307063"/>
            <a:ext cx="3674213" cy="2297621"/>
          </a:xfrm>
          <a:prstGeom prst="rect">
            <a:avLst/>
          </a:prstGeom>
        </p:spPr>
      </p:pic>
      <p:pic>
        <p:nvPicPr>
          <p:cNvPr id="14" name="图片 13">
            <a:extLst>
              <a:ext uri="{FF2B5EF4-FFF2-40B4-BE49-F238E27FC236}">
                <a16:creationId xmlns:a16="http://schemas.microsoft.com/office/drawing/2014/main" id="{662CD14D-261F-2FD1-77CD-B1570694E6E1}"/>
              </a:ext>
            </a:extLst>
          </p:cNvPr>
          <p:cNvPicPr>
            <a:picLocks noChangeAspect="1"/>
          </p:cNvPicPr>
          <p:nvPr/>
        </p:nvPicPr>
        <p:blipFill>
          <a:blip r:embed="rId5"/>
          <a:stretch>
            <a:fillRect/>
          </a:stretch>
        </p:blipFill>
        <p:spPr>
          <a:xfrm>
            <a:off x="4907370" y="1069048"/>
            <a:ext cx="3172288" cy="4872053"/>
          </a:xfrm>
          <a:prstGeom prst="rect">
            <a:avLst/>
          </a:prstGeom>
        </p:spPr>
      </p:pic>
      <p:pic>
        <p:nvPicPr>
          <p:cNvPr id="16" name="图片 15">
            <a:extLst>
              <a:ext uri="{FF2B5EF4-FFF2-40B4-BE49-F238E27FC236}">
                <a16:creationId xmlns:a16="http://schemas.microsoft.com/office/drawing/2014/main" id="{8C555E8F-15EF-6F92-11D2-03F0B602E2CF}"/>
              </a:ext>
            </a:extLst>
          </p:cNvPr>
          <p:cNvPicPr>
            <a:picLocks noChangeAspect="1"/>
          </p:cNvPicPr>
          <p:nvPr/>
        </p:nvPicPr>
        <p:blipFill>
          <a:blip r:embed="rId6"/>
          <a:stretch>
            <a:fillRect/>
          </a:stretch>
        </p:blipFill>
        <p:spPr>
          <a:xfrm>
            <a:off x="942487" y="3647976"/>
            <a:ext cx="3129296" cy="2342397"/>
          </a:xfrm>
          <a:prstGeom prst="rect">
            <a:avLst/>
          </a:prstGeom>
        </p:spPr>
      </p:pic>
      <p:pic>
        <p:nvPicPr>
          <p:cNvPr id="17" name="图片 16">
            <a:extLst>
              <a:ext uri="{FF2B5EF4-FFF2-40B4-BE49-F238E27FC236}">
                <a16:creationId xmlns:a16="http://schemas.microsoft.com/office/drawing/2014/main" id="{E6DAC742-4BAB-0CF5-B163-11760173F14F}"/>
              </a:ext>
            </a:extLst>
          </p:cNvPr>
          <p:cNvPicPr>
            <a:picLocks noChangeAspect="1"/>
          </p:cNvPicPr>
          <p:nvPr/>
        </p:nvPicPr>
        <p:blipFill>
          <a:blip r:embed="rId7"/>
          <a:stretch>
            <a:fillRect/>
          </a:stretch>
        </p:blipFill>
        <p:spPr>
          <a:xfrm>
            <a:off x="8230324" y="2453820"/>
            <a:ext cx="3942665" cy="2865240"/>
          </a:xfrm>
          <a:prstGeom prst="rect">
            <a:avLst/>
          </a:prstGeom>
        </p:spPr>
      </p:pic>
    </p:spTree>
    <p:extLst>
      <p:ext uri="{BB962C8B-B14F-4D97-AF65-F5344CB8AC3E}">
        <p14:creationId xmlns:p14="http://schemas.microsoft.com/office/powerpoint/2010/main" val="2271598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Networks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Are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Everywhere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4">
            <a:extLst>
              <a:ext uri="{FF2B5EF4-FFF2-40B4-BE49-F238E27FC236}">
                <a16:creationId xmlns:a16="http://schemas.microsoft.com/office/drawing/2014/main" id="{8AF96D2B-CB95-D88F-8BB5-26FECA61397A}"/>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인력개발부 네트워크 개념에 대한 스톡 벡터 아트 및 기타 이미지 - iStock">
            <a:extLst>
              <a:ext uri="{FF2B5EF4-FFF2-40B4-BE49-F238E27FC236}">
                <a16:creationId xmlns:a16="http://schemas.microsoft.com/office/drawing/2014/main" id="{B81149A3-27D6-BAB9-1734-AE7F3DE39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084" y="2058446"/>
            <a:ext cx="3350096" cy="33500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ood Chains and Food Webs | Examples of Food Chains and Food Webs">
            <a:extLst>
              <a:ext uri="{FF2B5EF4-FFF2-40B4-BE49-F238E27FC236}">
                <a16:creationId xmlns:a16="http://schemas.microsoft.com/office/drawing/2014/main" id="{FEDD84BA-AEFC-D64F-1258-B96766681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1905" y="1536191"/>
            <a:ext cx="3350095" cy="378561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xploring Knowledge Graphs on Amazon Neptune Using Metaphactory | AWS Partner Network (APN) Blog">
            <a:extLst>
              <a:ext uri="{FF2B5EF4-FFF2-40B4-BE49-F238E27FC236}">
                <a16:creationId xmlns:a16="http://schemas.microsoft.com/office/drawing/2014/main" id="{D6BEE3E3-010F-82B5-A238-7301203B42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6952" y="2232644"/>
            <a:ext cx="4177870" cy="250465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36018136-5C5F-70EA-5751-A5128A921C3F}"/>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1CEC384C-FA61-0B34-1577-B235C6C007BA}"/>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A628038C-378D-58CC-5238-F853C9454A42}"/>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4952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Node – Community Embedding</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6" name="矩形 5">
            <a:extLst>
              <a:ext uri="{FF2B5EF4-FFF2-40B4-BE49-F238E27FC236}">
                <a16:creationId xmlns:a16="http://schemas.microsoft.com/office/drawing/2014/main" id="{146EE34C-577C-146E-6816-764A2DD940E4}"/>
              </a:ext>
            </a:extLst>
          </p:cNvPr>
          <p:cNvSpPr/>
          <p:nvPr/>
        </p:nvSpPr>
        <p:spPr>
          <a:xfrm>
            <a:off x="635619" y="6372071"/>
            <a:ext cx="725711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V.W. Zheng et al.: From Node Embedding To Community Embedding, arXiv:1610.09950v2 , 2017</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11" name="图片 10">
            <a:extLst>
              <a:ext uri="{FF2B5EF4-FFF2-40B4-BE49-F238E27FC236}">
                <a16:creationId xmlns:a16="http://schemas.microsoft.com/office/drawing/2014/main" id="{35FA60E0-4652-9131-721C-88669459C381}"/>
              </a:ext>
            </a:extLst>
          </p:cNvPr>
          <p:cNvPicPr>
            <a:picLocks noChangeAspect="1"/>
          </p:cNvPicPr>
          <p:nvPr/>
        </p:nvPicPr>
        <p:blipFill>
          <a:blip r:embed="rId4"/>
          <a:stretch>
            <a:fillRect/>
          </a:stretch>
        </p:blipFill>
        <p:spPr>
          <a:xfrm>
            <a:off x="390667" y="3023958"/>
            <a:ext cx="11410665" cy="2603057"/>
          </a:xfrm>
          <a:prstGeom prst="rect">
            <a:avLst/>
          </a:prstGeom>
        </p:spPr>
      </p:pic>
      <p:pic>
        <p:nvPicPr>
          <p:cNvPr id="15" name="内容占位符 14">
            <a:extLst>
              <a:ext uri="{FF2B5EF4-FFF2-40B4-BE49-F238E27FC236}">
                <a16:creationId xmlns:a16="http://schemas.microsoft.com/office/drawing/2014/main" id="{A6FBDF1E-64FE-4B99-1BF8-A4CFECA6C63A}"/>
              </a:ext>
            </a:extLst>
          </p:cNvPr>
          <p:cNvPicPr>
            <a:picLocks noGrp="1" noChangeAspect="1"/>
          </p:cNvPicPr>
          <p:nvPr>
            <p:ph idx="1"/>
          </p:nvPr>
        </p:nvPicPr>
        <p:blipFill>
          <a:blip r:embed="rId5"/>
          <a:stretch>
            <a:fillRect/>
          </a:stretch>
        </p:blipFill>
        <p:spPr>
          <a:xfrm>
            <a:off x="2413000" y="1383806"/>
            <a:ext cx="7366000" cy="1320800"/>
          </a:xfrm>
          <a:prstGeom prst="rect">
            <a:avLst/>
          </a:prstGeom>
        </p:spPr>
      </p:pic>
    </p:spTree>
    <p:extLst>
      <p:ext uri="{BB962C8B-B14F-4D97-AF65-F5344CB8AC3E}">
        <p14:creationId xmlns:p14="http://schemas.microsoft.com/office/powerpoint/2010/main" val="600254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Knowledge</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Graph</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5" name="文本框 4">
            <a:extLst>
              <a:ext uri="{FF2B5EF4-FFF2-40B4-BE49-F238E27FC236}">
                <a16:creationId xmlns:a16="http://schemas.microsoft.com/office/drawing/2014/main" id="{6CECE562-B40A-8DDB-DA99-B25600E5482B}"/>
              </a:ext>
            </a:extLst>
          </p:cNvPr>
          <p:cNvSpPr txBox="1"/>
          <p:nvPr/>
        </p:nvSpPr>
        <p:spPr>
          <a:xfrm>
            <a:off x="574304" y="6328260"/>
            <a:ext cx="71808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更多“</a:t>
            </a:r>
            <a:r>
              <a:rPr kumimoji="0" lang="zh-CN" altLang="en-US" sz="1400" b="0" i="0" u="none" strike="noStrike" kern="1200" cap="none" spc="0" normalizeH="0" baseline="0" noProof="0" dirty="0">
                <a:ln>
                  <a:noFill/>
                </a:ln>
                <a:solidFill>
                  <a:srgbClr val="EC8922"/>
                </a:solidFill>
                <a:effectLst/>
                <a:uLnTx/>
                <a:uFillTx/>
                <a:latin typeface="微软雅黑" panose="020B0503020204020204" pitchFamily="34" charset="-122"/>
                <a:ea typeface="微软雅黑" panose="020B0503020204020204" pitchFamily="34" charset="-122"/>
                <a:cs typeface="+mn-cs"/>
              </a:rPr>
              <a:t>人工智能 </a:t>
            </a:r>
            <a:r>
              <a:rPr kumimoji="0" lang="en-US" altLang="zh-CN" sz="1400" b="0" i="0" u="none" strike="noStrike" kern="1200" cap="none" spc="0" normalizeH="0" baseline="0" noProof="0" dirty="0">
                <a:ln>
                  <a:noFill/>
                </a:ln>
                <a:solidFill>
                  <a:srgbClr val="EC8922"/>
                </a:solidFill>
                <a:effectLst/>
                <a:uLnTx/>
                <a:uFillTx/>
                <a:latin typeface="微软雅黑" panose="020B0503020204020204" pitchFamily="34" charset="-122"/>
                <a:ea typeface="微软雅黑" panose="020B0503020204020204" pitchFamily="34" charset="-122"/>
                <a:cs typeface="+mn-cs"/>
              </a:rPr>
              <a:t>&amp; </a:t>
            </a:r>
            <a:r>
              <a:rPr kumimoji="0" lang="zh-CN" altLang="en-US" sz="1400" b="0" i="0" u="none" strike="noStrike" kern="1200" cap="none" spc="0" normalizeH="0" baseline="0" noProof="0" dirty="0">
                <a:ln>
                  <a:noFill/>
                </a:ln>
                <a:solidFill>
                  <a:srgbClr val="EC8922"/>
                </a:solidFill>
                <a:effectLst/>
                <a:uLnTx/>
                <a:uFillTx/>
                <a:latin typeface="微软雅黑" panose="020B0503020204020204" pitchFamily="34" charset="-122"/>
                <a:ea typeface="微软雅黑" panose="020B0503020204020204" pitchFamily="34" charset="-122"/>
                <a:cs typeface="+mn-cs"/>
              </a:rPr>
              <a:t>复杂系统</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”的知识，请关注官网：</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campus.swarma.org</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右箭头 9">
            <a:extLst>
              <a:ext uri="{FF2B5EF4-FFF2-40B4-BE49-F238E27FC236}">
                <a16:creationId xmlns:a16="http://schemas.microsoft.com/office/drawing/2014/main" id="{B704B043-A831-948A-1DB2-1F5A26C5E76A}"/>
              </a:ext>
            </a:extLst>
          </p:cNvPr>
          <p:cNvSpPr/>
          <p:nvPr/>
        </p:nvSpPr>
        <p:spPr>
          <a:xfrm>
            <a:off x="5109029" y="3036795"/>
            <a:ext cx="783771" cy="406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文本框 10">
            <a:extLst>
              <a:ext uri="{FF2B5EF4-FFF2-40B4-BE49-F238E27FC236}">
                <a16:creationId xmlns:a16="http://schemas.microsoft.com/office/drawing/2014/main" id="{C3DF47B5-A1A8-92EA-123C-C7A8C982993D}"/>
              </a:ext>
            </a:extLst>
          </p:cNvPr>
          <p:cNvSpPr txBox="1"/>
          <p:nvPr/>
        </p:nvSpPr>
        <p:spPr>
          <a:xfrm>
            <a:off x="1407886" y="4903128"/>
            <a:ext cx="28012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Knoweledge</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Graph</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2" name="文本框 11">
            <a:extLst>
              <a:ext uri="{FF2B5EF4-FFF2-40B4-BE49-F238E27FC236}">
                <a16:creationId xmlns:a16="http://schemas.microsoft.com/office/drawing/2014/main" id="{6DF07250-BDAF-3277-4B2A-988F25006DC0}"/>
              </a:ext>
            </a:extLst>
          </p:cNvPr>
          <p:cNvSpPr txBox="1"/>
          <p:nvPr/>
        </p:nvSpPr>
        <p:spPr>
          <a:xfrm>
            <a:off x="7837714" y="4903128"/>
            <a:ext cx="28012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Embedding</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3" name="文本框 12">
            <a:extLst>
              <a:ext uri="{FF2B5EF4-FFF2-40B4-BE49-F238E27FC236}">
                <a16:creationId xmlns:a16="http://schemas.microsoft.com/office/drawing/2014/main" id="{94D682E9-3B64-C97D-B2A6-D835836E9EA0}"/>
              </a:ext>
            </a:extLst>
          </p:cNvPr>
          <p:cNvSpPr txBox="1"/>
          <p:nvPr/>
        </p:nvSpPr>
        <p:spPr>
          <a:xfrm>
            <a:off x="4696279" y="2466367"/>
            <a:ext cx="1930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TransE</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TransR</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14" name="图片 13">
            <a:extLst>
              <a:ext uri="{FF2B5EF4-FFF2-40B4-BE49-F238E27FC236}">
                <a16:creationId xmlns:a16="http://schemas.microsoft.com/office/drawing/2014/main" id="{D06713DC-8CC4-501F-8566-2F1E70B32116}"/>
              </a:ext>
            </a:extLst>
          </p:cNvPr>
          <p:cNvPicPr>
            <a:picLocks noChangeAspect="1"/>
          </p:cNvPicPr>
          <p:nvPr/>
        </p:nvPicPr>
        <p:blipFill>
          <a:blip r:embed="rId4"/>
          <a:stretch>
            <a:fillRect/>
          </a:stretch>
        </p:blipFill>
        <p:spPr>
          <a:xfrm>
            <a:off x="1025910" y="1954871"/>
            <a:ext cx="2615361" cy="2824033"/>
          </a:xfrm>
          <a:prstGeom prst="rect">
            <a:avLst/>
          </a:prstGeom>
        </p:spPr>
      </p:pic>
      <p:pic>
        <p:nvPicPr>
          <p:cNvPr id="15" name="图片 14">
            <a:extLst>
              <a:ext uri="{FF2B5EF4-FFF2-40B4-BE49-F238E27FC236}">
                <a16:creationId xmlns:a16="http://schemas.microsoft.com/office/drawing/2014/main" id="{28209846-9EE5-8FBA-9308-33CA810DC1A8}"/>
              </a:ext>
            </a:extLst>
          </p:cNvPr>
          <p:cNvPicPr>
            <a:picLocks noChangeAspect="1"/>
          </p:cNvPicPr>
          <p:nvPr/>
        </p:nvPicPr>
        <p:blipFill>
          <a:blip r:embed="rId5"/>
          <a:stretch>
            <a:fillRect/>
          </a:stretch>
        </p:blipFill>
        <p:spPr>
          <a:xfrm>
            <a:off x="7246856" y="2028540"/>
            <a:ext cx="3060700" cy="2679700"/>
          </a:xfrm>
          <a:prstGeom prst="rect">
            <a:avLst/>
          </a:prstGeom>
        </p:spPr>
      </p:pic>
    </p:spTree>
    <p:extLst>
      <p:ext uri="{BB962C8B-B14F-4D97-AF65-F5344CB8AC3E}">
        <p14:creationId xmlns:p14="http://schemas.microsoft.com/office/powerpoint/2010/main" val="1728228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Knowledge</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Graph</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Embedding</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5" name="文本框 4">
            <a:extLst>
              <a:ext uri="{FF2B5EF4-FFF2-40B4-BE49-F238E27FC236}">
                <a16:creationId xmlns:a16="http://schemas.microsoft.com/office/drawing/2014/main" id="{6CECE562-B40A-8DDB-DA99-B25600E5482B}"/>
              </a:ext>
            </a:extLst>
          </p:cNvPr>
          <p:cNvSpPr txBox="1"/>
          <p:nvPr/>
        </p:nvSpPr>
        <p:spPr>
          <a:xfrm>
            <a:off x="574304" y="6328260"/>
            <a:ext cx="841471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Arial" charset="0"/>
                <a:ea typeface="宋体" panose="02010600030101010101" pitchFamily="2" charset="-122"/>
                <a:cs typeface="+mn-cs"/>
              </a:rPr>
              <a:t>Wang Z. Knowledge Graph Embedding by Translating on Hyperplanes[J]. AAAI - Association for the Advancement of Artificial Intelligence, 2014.</a:t>
            </a:r>
            <a:endParaRPr kumimoji="0"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5DF1C24-A3D3-AD42-9178-C7045A5638B9}"/>
                  </a:ext>
                </a:extLst>
              </p:cNvPr>
              <p:cNvSpPr txBox="1"/>
              <p:nvPr/>
            </p:nvSpPr>
            <p:spPr>
              <a:xfrm>
                <a:off x="1452667" y="1552583"/>
                <a:ext cx="3126753" cy="27065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1800" b="0" i="1" u="none" strike="noStrike" kern="1200" cap="none" spc="0" normalizeH="0" baseline="0" noProof="0" smtClean="0">
                          <a:ln>
                            <a:noFill/>
                          </a:ln>
                          <a:solidFill>
                            <a:prstClr val="black"/>
                          </a:solidFill>
                          <a:effectLst/>
                          <a:uLnTx/>
                          <a:uFillTx/>
                          <a:latin typeface="Cambria Math" charset="0"/>
                          <a:cs typeface="+mn-cs"/>
                        </a:rPr>
                        <m:t>𝑑</m:t>
                      </m:r>
                      <m:d>
                        <m:dPr>
                          <m:ctrlP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zh-CN" sz="1800" b="0" i="1" u="none" strike="noStrike" kern="1200" cap="none" spc="0" normalizeH="0" baseline="0" noProof="0" smtClean="0">
                              <a:ln>
                                <a:noFill/>
                              </a:ln>
                              <a:solidFill>
                                <a:prstClr val="black"/>
                              </a:solidFill>
                              <a:effectLst/>
                              <a:uLnTx/>
                              <a:uFillTx/>
                              <a:latin typeface="Cambria Math" charset="0"/>
                              <a:cs typeface="+mn-cs"/>
                            </a:rPr>
                            <m:t>𝑠𝑢𝑏</m:t>
                          </m:r>
                          <m:r>
                            <a:rPr kumimoji="1"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1" lang="en-US" altLang="zh-CN" sz="1800" b="0" i="1" u="none" strike="noStrike" kern="1200" cap="none" spc="0" normalizeH="0" baseline="0" noProof="0" smtClean="0">
                              <a:ln>
                                <a:noFill/>
                              </a:ln>
                              <a:solidFill>
                                <a:prstClr val="black"/>
                              </a:solidFill>
                              <a:effectLst/>
                              <a:uLnTx/>
                              <a:uFillTx/>
                              <a:latin typeface="Cambria Math" charset="0"/>
                              <a:cs typeface="+mn-cs"/>
                            </a:rPr>
                            <m:t>𝑟𝑒𝑙</m:t>
                          </m:r>
                          <m:r>
                            <a:rPr kumimoji="1"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1" lang="en-US" altLang="zh-CN" sz="1800" b="0" i="1" u="none" strike="noStrike" kern="1200" cap="none" spc="0" normalizeH="0" baseline="0" noProof="0" smtClean="0">
                              <a:ln>
                                <a:noFill/>
                              </a:ln>
                              <a:solidFill>
                                <a:prstClr val="black"/>
                              </a:solidFill>
                              <a:effectLst/>
                              <a:uLnTx/>
                              <a:uFillTx/>
                              <a:latin typeface="Cambria Math" charset="0"/>
                              <a:cs typeface="+mn-cs"/>
                            </a:rPr>
                            <m:t>𝑜𝑏𝑗</m:t>
                          </m:r>
                        </m:e>
                      </m:d>
                      <m:r>
                        <a:rPr kumimoji="1" lang="en-US" altLang="zh-CN" sz="1800" b="0" i="1" u="none" strike="noStrike" kern="1200" cap="none" spc="0" normalizeH="0" baseline="0" noProof="0" smtClean="0">
                          <a:ln>
                            <a:noFill/>
                          </a:ln>
                          <a:solidFill>
                            <a:prstClr val="black"/>
                          </a:solidFill>
                          <a:effectLst/>
                          <a:uLnTx/>
                          <a:uFillTx/>
                          <a:latin typeface="Cambria Math" charset="0"/>
                          <a:cs typeface="+mn-cs"/>
                        </a:rPr>
                        <m:t>=|</m:t>
                      </m:r>
                      <m:d>
                        <m:dPr>
                          <m:begChr m:val="|"/>
                          <m:endChr m:val="|"/>
                          <m:ctrlP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zh-CN" sz="1800" b="0" i="1" u="none" strike="noStrike" kern="1200" cap="none" spc="0" normalizeH="0" baseline="0" noProof="0" smtClean="0">
                              <a:ln>
                                <a:noFill/>
                              </a:ln>
                              <a:solidFill>
                                <a:prstClr val="black"/>
                              </a:solidFill>
                              <a:effectLst/>
                              <a:uLnTx/>
                              <a:uFillTx/>
                              <a:latin typeface="Cambria Math" charset="0"/>
                              <a:cs typeface="+mn-cs"/>
                            </a:rPr>
                            <m:t>h</m:t>
                          </m:r>
                          <m:r>
                            <a:rPr kumimoji="1"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1" lang="en-US" altLang="zh-CN" sz="1800" b="0" i="1" u="none" strike="noStrike" kern="1200" cap="none" spc="0" normalizeH="0" baseline="0" noProof="0" smtClean="0">
                              <a:ln>
                                <a:noFill/>
                              </a:ln>
                              <a:solidFill>
                                <a:prstClr val="black"/>
                              </a:solidFill>
                              <a:effectLst/>
                              <a:uLnTx/>
                              <a:uFillTx/>
                              <a:latin typeface="Cambria Math" charset="0"/>
                              <a:cs typeface="+mn-cs"/>
                            </a:rPr>
                            <m:t>𝑟</m:t>
                          </m:r>
                          <m:r>
                            <a:rPr kumimoji="1"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1" lang="en-US" altLang="zh-CN" sz="1800" b="0" i="1" u="none" strike="noStrike" kern="1200" cap="none" spc="0" normalizeH="0" baseline="0" noProof="0" smtClean="0">
                              <a:ln>
                                <a:noFill/>
                              </a:ln>
                              <a:solidFill>
                                <a:prstClr val="black"/>
                              </a:solidFill>
                              <a:effectLst/>
                              <a:uLnTx/>
                              <a:uFillTx/>
                              <a:latin typeface="Cambria Math" charset="0"/>
                              <a:cs typeface="+mn-cs"/>
                            </a:rPr>
                            <m:t>𝑡</m:t>
                          </m:r>
                        </m:e>
                      </m:d>
                      <m:r>
                        <a:rPr kumimoji="1" lang="en-US" altLang="zh-CN" sz="1800" b="0" i="1" u="none" strike="noStrike" kern="1200" cap="none" spc="0" normalizeH="0" baseline="0" noProof="0" smtClean="0">
                          <a:ln>
                            <a:noFill/>
                          </a:ln>
                          <a:solidFill>
                            <a:prstClr val="black"/>
                          </a:solidFill>
                          <a:effectLst/>
                          <a:uLnTx/>
                          <a:uFillTx/>
                          <a:latin typeface="Cambria Math" charset="0"/>
                          <a:cs typeface="+mn-cs"/>
                        </a:rPr>
                        <m:t>|</m:t>
                      </m:r>
                      <m:r>
                        <a:rPr kumimoji="1" lang="en-US" altLang="zh-CN" sz="1800" b="0" i="1" u="none" strike="noStrike" kern="1200" cap="none" spc="0" normalizeH="0" baseline="30000" noProof="0" smtClean="0">
                          <a:ln>
                            <a:noFill/>
                          </a:ln>
                          <a:solidFill>
                            <a:prstClr val="black"/>
                          </a:solidFill>
                          <a:effectLst/>
                          <a:uLnTx/>
                          <a:uFillTx/>
                          <a:latin typeface="Cambria Math" charset="0"/>
                          <a:cs typeface="+mn-cs"/>
                        </a:rPr>
                        <m:t>2</m:t>
                      </m:r>
                    </m:oMath>
                  </m:oMathPara>
                </a14:m>
                <a:endParaRPr kumimoji="1" lang="zh-CN" altLang="en-US" sz="1800" b="0" i="0" u="none" strike="noStrike" kern="1200" cap="none" spc="0" normalizeH="0" baseline="30000" noProof="0" dirty="0">
                  <a:ln>
                    <a:noFill/>
                  </a:ln>
                  <a:solidFill>
                    <a:prstClr val="black"/>
                  </a:solidFill>
                  <a:effectLst/>
                  <a:uLnTx/>
                  <a:uFillTx/>
                  <a:latin typeface="Calibri" panose="020F0502020204030204"/>
                  <a:ea typeface="宋体" panose="02010600030101010101" pitchFamily="2" charset="-122"/>
                  <a:cs typeface="+mn-cs"/>
                </a:endParaRPr>
              </a:p>
            </p:txBody>
          </p:sp>
        </mc:Choice>
        <mc:Fallback xmlns="">
          <p:sp>
            <p:nvSpPr>
              <p:cNvPr id="14" name="文本框 13">
                <a:extLst>
                  <a:ext uri="{FF2B5EF4-FFF2-40B4-BE49-F238E27FC236}">
                    <a16:creationId xmlns:a16="http://schemas.microsoft.com/office/drawing/2014/main" id="{85DF1C24-A3D3-AD42-9178-C7045A5638B9}"/>
                  </a:ext>
                </a:extLst>
              </p:cNvPr>
              <p:cNvSpPr txBox="1">
                <a:spLocks noRot="1" noChangeAspect="1" noMove="1" noResize="1" noEditPoints="1" noAdjustHandles="1" noChangeArrowheads="1" noChangeShapeType="1" noTextEdit="1"/>
              </p:cNvSpPr>
              <p:nvPr/>
            </p:nvSpPr>
            <p:spPr>
              <a:xfrm>
                <a:off x="1452667" y="1552583"/>
                <a:ext cx="3126753" cy="270652"/>
              </a:xfrm>
              <a:prstGeom prst="rect">
                <a:avLst/>
              </a:prstGeom>
              <a:blipFill>
                <a:blip r:embed="rId4"/>
                <a:stretch>
                  <a:fillRect l="-1619" t="-4545" r="-405" b="-40909"/>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FB2F116A-C192-73FD-F934-0CFCE2E3767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86153" y="2865810"/>
            <a:ext cx="4647265" cy="633718"/>
          </a:xfrm>
          <a:prstGeom prst="rect">
            <a:avLst/>
          </a:prstGeom>
        </p:spPr>
      </p:pic>
      <p:pic>
        <p:nvPicPr>
          <p:cNvPr id="20" name="图片 19">
            <a:extLst>
              <a:ext uri="{FF2B5EF4-FFF2-40B4-BE49-F238E27FC236}">
                <a16:creationId xmlns:a16="http://schemas.microsoft.com/office/drawing/2014/main" id="{3AB6A376-7001-D7B0-9CEE-8632C465863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45987" y="3952370"/>
            <a:ext cx="4799445" cy="1179020"/>
          </a:xfrm>
          <a:prstGeom prst="rect">
            <a:avLst/>
          </a:prstGeom>
        </p:spPr>
      </p:pic>
      <p:pic>
        <p:nvPicPr>
          <p:cNvPr id="23" name="内容占位符 4">
            <a:extLst>
              <a:ext uri="{FF2B5EF4-FFF2-40B4-BE49-F238E27FC236}">
                <a16:creationId xmlns:a16="http://schemas.microsoft.com/office/drawing/2014/main" id="{3605247B-B362-60A7-3450-11BCAB3411FE}"/>
              </a:ext>
            </a:extLst>
          </p:cNvPr>
          <p:cNvPicPr>
            <a:picLocks noGrp="1" noChangeAspect="1"/>
          </p:cNvPicPr>
          <p:nvPr>
            <p:ph idx="1"/>
          </p:nvPr>
        </p:nvPicPr>
        <p:blipFill>
          <a:blip r:embed="rId7"/>
          <a:stretch>
            <a:fillRect/>
          </a:stretch>
        </p:blipFill>
        <p:spPr>
          <a:xfrm>
            <a:off x="724829" y="2542670"/>
            <a:ext cx="5270500" cy="2819400"/>
          </a:xfrm>
          <a:prstGeom prst="rect">
            <a:avLst/>
          </a:prstGeom>
        </p:spPr>
      </p:pic>
    </p:spTree>
    <p:extLst>
      <p:ext uri="{BB962C8B-B14F-4D97-AF65-F5344CB8AC3E}">
        <p14:creationId xmlns:p14="http://schemas.microsoft.com/office/powerpoint/2010/main" val="812515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Multi layer</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5" name="文本框 4">
            <a:extLst>
              <a:ext uri="{FF2B5EF4-FFF2-40B4-BE49-F238E27FC236}">
                <a16:creationId xmlns:a16="http://schemas.microsoft.com/office/drawing/2014/main" id="{6CECE562-B40A-8DDB-DA99-B25600E5482B}"/>
              </a:ext>
            </a:extLst>
          </p:cNvPr>
          <p:cNvSpPr txBox="1"/>
          <p:nvPr/>
        </p:nvSpPr>
        <p:spPr>
          <a:xfrm>
            <a:off x="574304" y="6328260"/>
            <a:ext cx="71808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更多“</a:t>
            </a:r>
            <a:r>
              <a:rPr kumimoji="0" lang="zh-CN" altLang="en-US" sz="1400" b="0" i="0" u="none" strike="noStrike" kern="1200" cap="none" spc="0" normalizeH="0" baseline="0" noProof="0" dirty="0">
                <a:ln>
                  <a:noFill/>
                </a:ln>
                <a:solidFill>
                  <a:srgbClr val="EC8922"/>
                </a:solidFill>
                <a:effectLst/>
                <a:uLnTx/>
                <a:uFillTx/>
                <a:latin typeface="微软雅黑" panose="020B0503020204020204" pitchFamily="34" charset="-122"/>
                <a:ea typeface="微软雅黑" panose="020B0503020204020204" pitchFamily="34" charset="-122"/>
                <a:cs typeface="+mn-cs"/>
              </a:rPr>
              <a:t>人工智能 </a:t>
            </a:r>
            <a:r>
              <a:rPr kumimoji="0" lang="en-US" altLang="zh-CN" sz="1400" b="0" i="0" u="none" strike="noStrike" kern="1200" cap="none" spc="0" normalizeH="0" baseline="0" noProof="0" dirty="0">
                <a:ln>
                  <a:noFill/>
                </a:ln>
                <a:solidFill>
                  <a:srgbClr val="EC8922"/>
                </a:solidFill>
                <a:effectLst/>
                <a:uLnTx/>
                <a:uFillTx/>
                <a:latin typeface="微软雅黑" panose="020B0503020204020204" pitchFamily="34" charset="-122"/>
                <a:ea typeface="微软雅黑" panose="020B0503020204020204" pitchFamily="34" charset="-122"/>
                <a:cs typeface="+mn-cs"/>
              </a:rPr>
              <a:t>&amp; </a:t>
            </a:r>
            <a:r>
              <a:rPr kumimoji="0" lang="zh-CN" altLang="en-US" sz="1400" b="0" i="0" u="none" strike="noStrike" kern="1200" cap="none" spc="0" normalizeH="0" baseline="0" noProof="0" dirty="0">
                <a:ln>
                  <a:noFill/>
                </a:ln>
                <a:solidFill>
                  <a:srgbClr val="EC8922"/>
                </a:solidFill>
                <a:effectLst/>
                <a:uLnTx/>
                <a:uFillTx/>
                <a:latin typeface="微软雅黑" panose="020B0503020204020204" pitchFamily="34" charset="-122"/>
                <a:ea typeface="微软雅黑" panose="020B0503020204020204" pitchFamily="34" charset="-122"/>
                <a:cs typeface="+mn-cs"/>
              </a:rPr>
              <a:t>复杂系统</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”的知识，请关注官网：</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campus.swarma.org</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9" name="内容占位符 8">
            <a:extLst>
              <a:ext uri="{FF2B5EF4-FFF2-40B4-BE49-F238E27FC236}">
                <a16:creationId xmlns:a16="http://schemas.microsoft.com/office/drawing/2014/main" id="{71021C13-0EAF-00CE-D659-3F6D27BF6F82}"/>
              </a:ext>
            </a:extLst>
          </p:cNvPr>
          <p:cNvPicPr>
            <a:picLocks noGrp="1" noChangeAspect="1"/>
          </p:cNvPicPr>
          <p:nvPr>
            <p:ph idx="1"/>
          </p:nvPr>
        </p:nvPicPr>
        <p:blipFill>
          <a:blip r:embed="rId4"/>
          <a:stretch>
            <a:fillRect/>
          </a:stretch>
        </p:blipFill>
        <p:spPr>
          <a:xfrm>
            <a:off x="0" y="-44459"/>
            <a:ext cx="12192000" cy="6902459"/>
          </a:xfrm>
          <a:prstGeom prst="rect">
            <a:avLst/>
          </a:prstGeom>
        </p:spPr>
      </p:pic>
    </p:spTree>
    <p:extLst>
      <p:ext uri="{BB962C8B-B14F-4D97-AF65-F5344CB8AC3E}">
        <p14:creationId xmlns:p14="http://schemas.microsoft.com/office/powerpoint/2010/main" val="34224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Weak</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points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531" name="内容占位符 2">
            <a:extLst>
              <a:ext uri="{FF2B5EF4-FFF2-40B4-BE49-F238E27FC236}">
                <a16:creationId xmlns:a16="http://schemas.microsoft.com/office/drawing/2014/main" id="{72A4C113-7460-62A5-C5AD-7ADC205CF103}"/>
              </a:ext>
            </a:extLst>
          </p:cNvPr>
          <p:cNvSpPr txBox="1">
            <a:spLocks/>
          </p:cNvSpPr>
          <p:nvPr/>
        </p:nvSpPr>
        <p:spPr>
          <a:xfrm>
            <a:off x="1023921" y="1739438"/>
            <a:ext cx="10823970" cy="25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Time consuming by random walks</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Embedding vectors depend on graph, change with graph</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Hard to incorporate information of node and edge attributes</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Depends on word2vec</a:t>
            </a:r>
            <a:endParaRPr kumimoji="1" lang="zh-CN" altLang="en-US" sz="2000" dirty="0">
              <a:latin typeface="Arial" panose="020B0604020202020204" pitchFamily="34" charset="0"/>
              <a:ea typeface="FangSong" panose="02010609060101010101" pitchFamily="49" charset="-122"/>
              <a:cs typeface="Arial" panose="020B0604020202020204" pitchFamily="34" charset="0"/>
            </a:endParaRPr>
          </a:p>
        </p:txBody>
      </p:sp>
      <p:sp>
        <p:nvSpPr>
          <p:cNvPr id="3" name="文本框 2">
            <a:extLst>
              <a:ext uri="{FF2B5EF4-FFF2-40B4-BE49-F238E27FC236}">
                <a16:creationId xmlns:a16="http://schemas.microsoft.com/office/drawing/2014/main" id="{5A066F04-BF37-AA59-CBF4-CD8C502CBD10}"/>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59231577-26A5-C5E3-73E3-A9A9FD548682}"/>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1CD0504F-21C8-9363-568D-E22BD17039F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0736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4">
            <a:extLst>
              <a:ext uri="{FF2B5EF4-FFF2-40B4-BE49-F238E27FC236}">
                <a16:creationId xmlns:a16="http://schemas.microsoft.com/office/drawing/2014/main" id="{8AF96D2B-CB95-D88F-8BB5-26FECA61397A}"/>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B8789557-D960-E329-C50C-9206D97B6971}"/>
              </a:ext>
            </a:extLst>
          </p:cNvPr>
          <p:cNvSpPr txBox="1"/>
          <p:nvPr/>
        </p:nvSpPr>
        <p:spPr>
          <a:xfrm>
            <a:off x="1025911" y="1981199"/>
            <a:ext cx="8291136" cy="2934137"/>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400" dirty="0">
                <a:latin typeface="Arial" panose="020B0604020202020204" pitchFamily="34" charset="0"/>
                <a:cs typeface="Arial" panose="020B0604020202020204" pitchFamily="34" charset="0"/>
              </a:rPr>
              <a:t>Background</a:t>
            </a:r>
          </a:p>
          <a:p>
            <a:pPr marL="285750" indent="-285750">
              <a:buFont typeface="Arial" panose="020B0604020202020204" pitchFamily="34" charset="0"/>
              <a:buChar char="•"/>
            </a:pPr>
            <a:r>
              <a:rPr kumimoji="1" lang="en-US" altLang="zh-CN" sz="2400" dirty="0">
                <a:latin typeface="Arial" panose="020B0604020202020204" pitchFamily="34" charset="0"/>
                <a:cs typeface="Arial" panose="020B0604020202020204" pitchFamily="34" charset="0"/>
              </a:rPr>
              <a:t>Network Embedding</a:t>
            </a:r>
          </a:p>
          <a:p>
            <a:pPr marL="285750" indent="-285750">
              <a:buFont typeface="Arial" panose="020B0604020202020204" pitchFamily="34" charset="0"/>
              <a:buChar char="•"/>
            </a:pPr>
            <a:r>
              <a:rPr kumimoji="1" lang="en-US" altLang="zh-CN" sz="2400" dirty="0">
                <a:solidFill>
                  <a:srgbClr val="FF0000"/>
                </a:solidFill>
                <a:latin typeface="Arial" panose="020B0604020202020204" pitchFamily="34" charset="0"/>
                <a:cs typeface="Arial" panose="020B0604020202020204" pitchFamily="34" charset="0"/>
              </a:rPr>
              <a:t>Graph Neural Networks</a:t>
            </a:r>
          </a:p>
          <a:p>
            <a:pPr marL="742950" lvl="1" indent="-285750">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Graph Convolution</a:t>
            </a:r>
          </a:p>
          <a:p>
            <a:pPr marL="742950" lvl="1" indent="-285750">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Graph Attention Network</a:t>
            </a:r>
          </a:p>
          <a:p>
            <a:pPr marL="742950" lvl="1" indent="-285750">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Other extension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Variational</a:t>
            </a:r>
            <a:r>
              <a:rPr kumimoji="1" lang="zh-CN" altLang="en-US"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Graph</a:t>
            </a:r>
            <a:r>
              <a:rPr kumimoji="1" lang="zh-CN" altLang="en-US"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Autoencoder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Graph</a:t>
            </a:r>
            <a:r>
              <a:rPr kumimoji="1" lang="zh-CN" altLang="en-US"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Generation</a:t>
            </a:r>
          </a:p>
        </p:txBody>
      </p:sp>
      <p:sp>
        <p:nvSpPr>
          <p:cNvPr id="3" name="文本框 2">
            <a:extLst>
              <a:ext uri="{FF2B5EF4-FFF2-40B4-BE49-F238E27FC236}">
                <a16:creationId xmlns:a16="http://schemas.microsoft.com/office/drawing/2014/main" id="{0B79A45C-CEEA-6D6B-144D-5349BE1962C2}"/>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0CBAAFB9-5CBF-4690-73C8-3735A15A70E2}"/>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0483B965-5F43-2C42-51A7-938C8FB2E4A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8439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Neural Networks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4">
            <a:extLst>
              <a:ext uri="{FF2B5EF4-FFF2-40B4-BE49-F238E27FC236}">
                <a16:creationId xmlns:a16="http://schemas.microsoft.com/office/drawing/2014/main" id="{8AF96D2B-CB95-D88F-8BB5-26FECA61397A}"/>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414651E7-6B14-8B94-376D-BA6EFE9AE7BB}"/>
              </a:ext>
            </a:extLst>
          </p:cNvPr>
          <p:cNvPicPr>
            <a:picLocks noChangeAspect="1"/>
          </p:cNvPicPr>
          <p:nvPr/>
        </p:nvPicPr>
        <p:blipFill>
          <a:blip r:embed="rId3"/>
          <a:stretch>
            <a:fillRect/>
          </a:stretch>
        </p:blipFill>
        <p:spPr>
          <a:xfrm>
            <a:off x="2289313" y="1138748"/>
            <a:ext cx="6894443" cy="4850880"/>
          </a:xfrm>
          <a:prstGeom prst="rect">
            <a:avLst/>
          </a:prstGeom>
        </p:spPr>
      </p:pic>
      <p:sp>
        <p:nvSpPr>
          <p:cNvPr id="3" name="文本框 2">
            <a:extLst>
              <a:ext uri="{FF2B5EF4-FFF2-40B4-BE49-F238E27FC236}">
                <a16:creationId xmlns:a16="http://schemas.microsoft.com/office/drawing/2014/main" id="{35734D99-FB2F-61FC-6A9E-FBA66F0BDEEB}"/>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844F2283-86F0-8EFE-393D-0521B02D6567}"/>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43704713-96DF-4409-A850-3A54A100D63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7814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Network</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Embedding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err="1">
                <a:solidFill>
                  <a:srgbClr val="C00000"/>
                </a:solidFill>
                <a:latin typeface="微软雅黑" panose="020B0503020204020204" pitchFamily="34" charset="-122"/>
                <a:ea typeface="微软雅黑" panose="020B0503020204020204" pitchFamily="34" charset="-122"/>
              </a:rPr>
              <a:t>v.s</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Neural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3A399FDE-E763-966B-1D88-F7287ECCD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575" y="1482251"/>
            <a:ext cx="5314472" cy="431410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D0E6DE50-D1A1-E6C5-0210-BBD31B46D0B9}"/>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11" name="图片 10">
            <a:extLst>
              <a:ext uri="{FF2B5EF4-FFF2-40B4-BE49-F238E27FC236}">
                <a16:creationId xmlns:a16="http://schemas.microsoft.com/office/drawing/2014/main" id="{E3B99A75-1E83-6D62-C714-93F8789CBE6D}"/>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12" name="Picture 5" descr="Z:\e\建院\logo\uplogo copy.png">
            <a:extLst>
              <a:ext uri="{FF2B5EF4-FFF2-40B4-BE49-F238E27FC236}">
                <a16:creationId xmlns:a16="http://schemas.microsoft.com/office/drawing/2014/main" id="{832A99B5-CF56-794A-D9F4-0A102EC469F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8165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68413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Neural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a:t>
            </a:r>
            <a:r>
              <a:rPr lang="zh-CN" altLang="en-US" sz="3600" dirty="0">
                <a:solidFill>
                  <a:srgbClr val="C00000"/>
                </a:solidFill>
                <a:latin typeface="微软雅黑" panose="020B0503020204020204" pitchFamily="34" charset="-122"/>
                <a:ea typeface="微软雅黑" panose="020B0503020204020204" pitchFamily="34" charset="-122"/>
              </a:rPr>
              <a:t>？</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76F68505-10E6-F878-0506-42AB66C83A22}"/>
              </a:ext>
            </a:extLst>
          </p:cNvPr>
          <p:cNvPicPr>
            <a:picLocks noChangeAspect="1"/>
          </p:cNvPicPr>
          <p:nvPr/>
        </p:nvPicPr>
        <p:blipFill>
          <a:blip r:embed="rId3"/>
          <a:stretch>
            <a:fillRect/>
          </a:stretch>
        </p:blipFill>
        <p:spPr>
          <a:xfrm>
            <a:off x="284689" y="1220824"/>
            <a:ext cx="4273190" cy="3722206"/>
          </a:xfrm>
          <a:prstGeom prst="rect">
            <a:avLst/>
          </a:prstGeom>
        </p:spPr>
      </p:pic>
      <p:pic>
        <p:nvPicPr>
          <p:cNvPr id="4" name="Picture 4" descr="Graph Convolutional Networks | Thomas Kipf | University of Amsterdam">
            <a:extLst>
              <a:ext uri="{FF2B5EF4-FFF2-40B4-BE49-F238E27FC236}">
                <a16:creationId xmlns:a16="http://schemas.microsoft.com/office/drawing/2014/main" id="{FE5D9D3C-3424-89EB-C735-5194B4253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5562" y="1308554"/>
            <a:ext cx="6751749" cy="3501264"/>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E7F61271-56AC-F599-21CC-93B3BA7A48FC}"/>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12" name="图片 11">
            <a:extLst>
              <a:ext uri="{FF2B5EF4-FFF2-40B4-BE49-F238E27FC236}">
                <a16:creationId xmlns:a16="http://schemas.microsoft.com/office/drawing/2014/main" id="{FE7B66F5-027F-ED7B-08D9-EDB94410EC50}"/>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13" name="Picture 5" descr="Z:\e\建院\logo\uplogo copy.png">
            <a:extLst>
              <a:ext uri="{FF2B5EF4-FFF2-40B4-BE49-F238E27FC236}">
                <a16:creationId xmlns:a16="http://schemas.microsoft.com/office/drawing/2014/main" id="{D98C6954-2798-6500-E942-CAE5565F5F0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7437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Principles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GNN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9E2E3524-B5FA-FFE6-F546-B4C5EEAE6D1B}"/>
              </a:ext>
            </a:extLst>
          </p:cNvPr>
          <p:cNvPicPr>
            <a:picLocks noChangeAspect="1"/>
          </p:cNvPicPr>
          <p:nvPr/>
        </p:nvPicPr>
        <p:blipFill>
          <a:blip r:embed="rId3"/>
          <a:stretch>
            <a:fillRect/>
          </a:stretch>
        </p:blipFill>
        <p:spPr>
          <a:xfrm>
            <a:off x="4417017" y="1833612"/>
            <a:ext cx="7412493" cy="2618044"/>
          </a:xfrm>
          <a:prstGeom prst="rect">
            <a:avLst/>
          </a:prstGeom>
        </p:spPr>
      </p:pic>
      <p:sp>
        <p:nvSpPr>
          <p:cNvPr id="10" name="文本框 9">
            <a:extLst>
              <a:ext uri="{FF2B5EF4-FFF2-40B4-BE49-F238E27FC236}">
                <a16:creationId xmlns:a16="http://schemas.microsoft.com/office/drawing/2014/main" id="{A6A9D883-D1EE-66D2-5EEE-60D5669912E3}"/>
              </a:ext>
            </a:extLst>
          </p:cNvPr>
          <p:cNvSpPr txBox="1"/>
          <p:nvPr/>
        </p:nvSpPr>
        <p:spPr>
          <a:xfrm>
            <a:off x="7304359" y="1464279"/>
            <a:ext cx="3133657" cy="369332"/>
          </a:xfrm>
          <a:prstGeom prst="rect">
            <a:avLst/>
          </a:prstGeom>
          <a:noFill/>
        </p:spPr>
        <p:txBody>
          <a:bodyPr wrap="square" rtlCol="0">
            <a:spAutoFit/>
          </a:bodyPr>
          <a:lstStyle/>
          <a:p>
            <a:pPr algn="just"/>
            <a:r>
              <a:rPr kumimoji="1" lang="en-US" altLang="zh-CN" dirty="0"/>
              <a:t>Node</a:t>
            </a:r>
            <a:r>
              <a:rPr kumimoji="1" lang="zh-CN" altLang="en-US" dirty="0"/>
              <a:t> </a:t>
            </a:r>
            <a:r>
              <a:rPr kumimoji="1" lang="en-US" altLang="zh-CN" dirty="0"/>
              <a:t>Classification</a:t>
            </a:r>
            <a:endParaRPr kumimoji="1" lang="zh-CN" altLang="en-US" dirty="0"/>
          </a:p>
        </p:txBody>
      </p:sp>
      <p:sp>
        <p:nvSpPr>
          <p:cNvPr id="11" name="文本框 10">
            <a:extLst>
              <a:ext uri="{FF2B5EF4-FFF2-40B4-BE49-F238E27FC236}">
                <a16:creationId xmlns:a16="http://schemas.microsoft.com/office/drawing/2014/main" id="{19D11951-3C4D-940A-9D40-F22561EFEDF9}"/>
              </a:ext>
            </a:extLst>
          </p:cNvPr>
          <p:cNvSpPr txBox="1"/>
          <p:nvPr/>
        </p:nvSpPr>
        <p:spPr>
          <a:xfrm>
            <a:off x="724829" y="1710546"/>
            <a:ext cx="2762290" cy="1077218"/>
          </a:xfrm>
          <a:prstGeom prst="rect">
            <a:avLst/>
          </a:prstGeom>
          <a:noFill/>
        </p:spPr>
        <p:txBody>
          <a:bodyPr wrap="square" rtlCol="0">
            <a:spAutoFit/>
          </a:bodyPr>
          <a:lstStyle/>
          <a:p>
            <a:r>
              <a:rPr kumimoji="1" lang="en-US" altLang="zh-CN" sz="3200" b="1" dirty="0"/>
              <a:t>Input:</a:t>
            </a:r>
          </a:p>
          <a:p>
            <a:endParaRPr kumimoji="1" lang="zh-CN" altLang="en-US" sz="3200" b="1" dirty="0"/>
          </a:p>
        </p:txBody>
      </p:sp>
      <p:sp>
        <p:nvSpPr>
          <p:cNvPr id="12" name="文本框 11">
            <a:extLst>
              <a:ext uri="{FF2B5EF4-FFF2-40B4-BE49-F238E27FC236}">
                <a16:creationId xmlns:a16="http://schemas.microsoft.com/office/drawing/2014/main" id="{9D776517-44DF-421D-D224-50CF7DC13950}"/>
              </a:ext>
            </a:extLst>
          </p:cNvPr>
          <p:cNvSpPr txBox="1"/>
          <p:nvPr/>
        </p:nvSpPr>
        <p:spPr>
          <a:xfrm>
            <a:off x="724829" y="2280426"/>
            <a:ext cx="3692188" cy="1569660"/>
          </a:xfrm>
          <a:prstGeom prst="rect">
            <a:avLst/>
          </a:prstGeom>
          <a:noFill/>
        </p:spPr>
        <p:txBody>
          <a:bodyPr wrap="square" rtlCol="0">
            <a:spAutoFit/>
          </a:bodyPr>
          <a:lstStyle/>
          <a:p>
            <a:pPr marL="457200" indent="-457200">
              <a:buFont typeface="Arial" panose="020B0604020202020204" pitchFamily="34" charset="0"/>
              <a:buChar char="•"/>
            </a:pPr>
            <a:r>
              <a:rPr kumimoji="1" lang="en-US" altLang="zh-CN" sz="2400" dirty="0"/>
              <a:t>Topology</a:t>
            </a:r>
            <a:r>
              <a:rPr kumimoji="1" lang="zh-CN" altLang="en-US" sz="2400" dirty="0"/>
              <a:t> </a:t>
            </a:r>
            <a:r>
              <a:rPr kumimoji="1" lang="en-US" altLang="zh-CN" sz="2400" dirty="0"/>
              <a:t>(network)</a:t>
            </a:r>
          </a:p>
          <a:p>
            <a:pPr marL="457200" indent="-457200">
              <a:buFont typeface="Arial" panose="020B0604020202020204" pitchFamily="34" charset="0"/>
              <a:buChar char="•"/>
            </a:pPr>
            <a:r>
              <a:rPr kumimoji="1" lang="en-US" altLang="zh-CN" sz="2400" dirty="0"/>
              <a:t>Node</a:t>
            </a:r>
            <a:r>
              <a:rPr kumimoji="1" lang="zh-CN" altLang="en-US" sz="2400" dirty="0"/>
              <a:t> </a:t>
            </a:r>
            <a:r>
              <a:rPr kumimoji="1" lang="en-US" altLang="zh-CN" sz="2400" dirty="0"/>
              <a:t>attribution</a:t>
            </a:r>
          </a:p>
          <a:p>
            <a:pPr marL="457200" indent="-457200">
              <a:buFont typeface="Arial" panose="020B0604020202020204" pitchFamily="34" charset="0"/>
              <a:buChar char="•"/>
            </a:pPr>
            <a:endParaRPr kumimoji="1" lang="en-US" altLang="zh-CN" sz="2400" dirty="0"/>
          </a:p>
          <a:p>
            <a:pPr marL="457200" indent="-457200">
              <a:buFont typeface="Arial" panose="020B0604020202020204" pitchFamily="34" charset="0"/>
              <a:buChar char="•"/>
            </a:pPr>
            <a:endParaRPr kumimoji="1" lang="zh-CN" altLang="en-US" sz="2400" dirty="0"/>
          </a:p>
        </p:txBody>
      </p:sp>
      <p:sp>
        <p:nvSpPr>
          <p:cNvPr id="13" name="文本框 12">
            <a:extLst>
              <a:ext uri="{FF2B5EF4-FFF2-40B4-BE49-F238E27FC236}">
                <a16:creationId xmlns:a16="http://schemas.microsoft.com/office/drawing/2014/main" id="{0CF0181A-2724-2048-7C3B-1026F1A29DA2}"/>
              </a:ext>
            </a:extLst>
          </p:cNvPr>
          <p:cNvSpPr txBox="1"/>
          <p:nvPr/>
        </p:nvSpPr>
        <p:spPr>
          <a:xfrm>
            <a:off x="724829" y="3748430"/>
            <a:ext cx="3692188" cy="1200329"/>
          </a:xfrm>
          <a:prstGeom prst="rect">
            <a:avLst/>
          </a:prstGeom>
          <a:noFill/>
        </p:spPr>
        <p:txBody>
          <a:bodyPr wrap="square" rtlCol="0">
            <a:spAutoFit/>
          </a:bodyPr>
          <a:lstStyle/>
          <a:p>
            <a:pPr marL="457200" indent="-457200">
              <a:buFont typeface="Arial" panose="020B0604020202020204" pitchFamily="34" charset="0"/>
              <a:buChar char="•"/>
            </a:pPr>
            <a:r>
              <a:rPr kumimoji="1" lang="en-US" altLang="zh-CN" sz="2400" dirty="0"/>
              <a:t>Classification</a:t>
            </a:r>
            <a:r>
              <a:rPr kumimoji="1" lang="zh-CN" altLang="en-US" sz="2400" dirty="0"/>
              <a:t> </a:t>
            </a:r>
            <a:r>
              <a:rPr kumimoji="1" lang="en-US" altLang="zh-CN" sz="2400" dirty="0"/>
              <a:t>(Label)</a:t>
            </a:r>
          </a:p>
          <a:p>
            <a:pPr marL="457200" indent="-457200">
              <a:buFont typeface="Arial" panose="020B0604020202020204" pitchFamily="34" charset="0"/>
              <a:buChar char="•"/>
            </a:pPr>
            <a:endParaRPr kumimoji="1" lang="en-US" altLang="zh-CN" sz="2400" dirty="0"/>
          </a:p>
          <a:p>
            <a:pPr marL="457200" indent="-457200">
              <a:buFont typeface="Arial" panose="020B0604020202020204" pitchFamily="34" charset="0"/>
              <a:buChar char="•"/>
            </a:pPr>
            <a:endParaRPr kumimoji="1" lang="zh-CN" altLang="en-US" sz="2400" dirty="0"/>
          </a:p>
        </p:txBody>
      </p:sp>
      <p:sp>
        <p:nvSpPr>
          <p:cNvPr id="14" name="文本框 13">
            <a:extLst>
              <a:ext uri="{FF2B5EF4-FFF2-40B4-BE49-F238E27FC236}">
                <a16:creationId xmlns:a16="http://schemas.microsoft.com/office/drawing/2014/main" id="{A4C1A79D-0271-14C1-81BC-24CDAADF9E10}"/>
              </a:ext>
            </a:extLst>
          </p:cNvPr>
          <p:cNvSpPr txBox="1"/>
          <p:nvPr/>
        </p:nvSpPr>
        <p:spPr>
          <a:xfrm>
            <a:off x="724829" y="3209821"/>
            <a:ext cx="2762290" cy="1077218"/>
          </a:xfrm>
          <a:prstGeom prst="rect">
            <a:avLst/>
          </a:prstGeom>
          <a:noFill/>
        </p:spPr>
        <p:txBody>
          <a:bodyPr wrap="square" rtlCol="0">
            <a:spAutoFit/>
          </a:bodyPr>
          <a:lstStyle/>
          <a:p>
            <a:r>
              <a:rPr kumimoji="1" lang="en-US" altLang="zh-CN" sz="3200" b="1" dirty="0"/>
              <a:t>Output:</a:t>
            </a:r>
          </a:p>
          <a:p>
            <a:endParaRPr kumimoji="1" lang="zh-CN" altLang="en-US" sz="3200" b="1" dirty="0"/>
          </a:p>
        </p:txBody>
      </p:sp>
      <p:sp>
        <p:nvSpPr>
          <p:cNvPr id="15" name="文本框 14">
            <a:extLst>
              <a:ext uri="{FF2B5EF4-FFF2-40B4-BE49-F238E27FC236}">
                <a16:creationId xmlns:a16="http://schemas.microsoft.com/office/drawing/2014/main" id="{5746DB94-A69D-7C3C-DB92-F49D8AA8EC38}"/>
              </a:ext>
            </a:extLst>
          </p:cNvPr>
          <p:cNvSpPr txBox="1"/>
          <p:nvPr/>
        </p:nvSpPr>
        <p:spPr>
          <a:xfrm>
            <a:off x="724829" y="5202466"/>
            <a:ext cx="7412493" cy="646331"/>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方案</a:t>
            </a:r>
            <a:r>
              <a:rPr kumimoji="1" lang="en-US" altLang="zh-CN" dirty="0"/>
              <a:t>1</a:t>
            </a:r>
            <a:r>
              <a:rPr kumimoji="1" lang="zh-CN" altLang="en-US" dirty="0"/>
              <a:t>：将每个节点的特征认为相互独立，训练一个</a:t>
            </a:r>
            <a:r>
              <a:rPr kumimoji="1" lang="en-US" altLang="zh-CN" dirty="0"/>
              <a:t>MLP</a:t>
            </a:r>
          </a:p>
          <a:p>
            <a:pPr marL="285750" indent="-285750">
              <a:buFont typeface="Arial" panose="020B0604020202020204" pitchFamily="34" charset="0"/>
              <a:buChar char="•"/>
            </a:pPr>
            <a:r>
              <a:rPr kumimoji="1" lang="zh-CN" altLang="en-US" dirty="0">
                <a:solidFill>
                  <a:srgbClr val="FF0000"/>
                </a:solidFill>
              </a:rPr>
              <a:t>方案</a:t>
            </a:r>
            <a:r>
              <a:rPr kumimoji="1" lang="en-US" altLang="zh-CN" dirty="0">
                <a:solidFill>
                  <a:srgbClr val="FF0000"/>
                </a:solidFill>
              </a:rPr>
              <a:t>2</a:t>
            </a:r>
            <a:r>
              <a:rPr kumimoji="1" lang="zh-CN" altLang="en-US" dirty="0">
                <a:solidFill>
                  <a:srgbClr val="FF0000"/>
                </a:solidFill>
              </a:rPr>
              <a:t>：每个节点的分类和自己与邻居的特征都有关</a:t>
            </a:r>
          </a:p>
        </p:txBody>
      </p:sp>
      <p:sp>
        <p:nvSpPr>
          <p:cNvPr id="16" name="文本框 15">
            <a:extLst>
              <a:ext uri="{FF2B5EF4-FFF2-40B4-BE49-F238E27FC236}">
                <a16:creationId xmlns:a16="http://schemas.microsoft.com/office/drawing/2014/main" id="{9087F6DA-704F-56F9-72D6-FC276FB387EC}"/>
              </a:ext>
            </a:extLst>
          </p:cNvPr>
          <p:cNvSpPr txBox="1"/>
          <p:nvPr/>
        </p:nvSpPr>
        <p:spPr>
          <a:xfrm>
            <a:off x="812887" y="4683447"/>
            <a:ext cx="2762289" cy="369332"/>
          </a:xfrm>
          <a:prstGeom prst="rect">
            <a:avLst/>
          </a:prstGeom>
          <a:noFill/>
        </p:spPr>
        <p:txBody>
          <a:bodyPr wrap="square" rtlCol="0">
            <a:spAutoFit/>
          </a:bodyPr>
          <a:lstStyle/>
          <a:p>
            <a:r>
              <a:rPr kumimoji="1" lang="zh-CN" altLang="en-US" dirty="0"/>
              <a:t>世界是紧密联系的</a:t>
            </a:r>
          </a:p>
        </p:txBody>
      </p:sp>
      <p:sp>
        <p:nvSpPr>
          <p:cNvPr id="17" name="文本框 16">
            <a:extLst>
              <a:ext uri="{FF2B5EF4-FFF2-40B4-BE49-F238E27FC236}">
                <a16:creationId xmlns:a16="http://schemas.microsoft.com/office/drawing/2014/main" id="{AD124CA7-F6F4-A879-30C3-9E387F013D7D}"/>
              </a:ext>
            </a:extLst>
          </p:cNvPr>
          <p:cNvSpPr txBox="1"/>
          <p:nvPr/>
        </p:nvSpPr>
        <p:spPr>
          <a:xfrm>
            <a:off x="7755179" y="5166505"/>
            <a:ext cx="3920871" cy="646331"/>
          </a:xfrm>
          <a:prstGeom prst="rect">
            <a:avLst/>
          </a:prstGeom>
          <a:noFill/>
        </p:spPr>
        <p:txBody>
          <a:bodyPr wrap="square" rtlCol="0">
            <a:spAutoFit/>
          </a:bodyPr>
          <a:lstStyle/>
          <a:p>
            <a:r>
              <a:rPr kumimoji="1" lang="zh-CN" altLang="en-US" dirty="0">
                <a:solidFill>
                  <a:srgbClr val="FF0000"/>
                </a:solidFill>
              </a:rPr>
              <a:t>节点对称性：每个节点的信息聚合、分类准则都是一样的！</a:t>
            </a:r>
          </a:p>
        </p:txBody>
      </p:sp>
      <p:sp>
        <p:nvSpPr>
          <p:cNvPr id="2" name="文本框 1">
            <a:extLst>
              <a:ext uri="{FF2B5EF4-FFF2-40B4-BE49-F238E27FC236}">
                <a16:creationId xmlns:a16="http://schemas.microsoft.com/office/drawing/2014/main" id="{7CF7C944-A27E-BE34-2F6C-196EDFAF839D}"/>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4402ECA7-27F2-3A6D-B34C-DA4B945CE649}"/>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69ABACA8-34E9-ED35-A630-F7F0CF0544B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1279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Images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err="1">
                <a:solidFill>
                  <a:srgbClr val="C00000"/>
                </a:solidFill>
                <a:latin typeface="微软雅黑" panose="020B0503020204020204" pitchFamily="34" charset="-122"/>
                <a:ea typeface="微软雅黑" panose="020B0503020204020204" pitchFamily="34" charset="-122"/>
              </a:rPr>
              <a:t>v.s</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4">
            <a:extLst>
              <a:ext uri="{FF2B5EF4-FFF2-40B4-BE49-F238E27FC236}">
                <a16:creationId xmlns:a16="http://schemas.microsoft.com/office/drawing/2014/main" id="{8AF96D2B-CB95-D88F-8BB5-26FECA61397A}"/>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内容占位符 3">
            <a:extLst>
              <a:ext uri="{FF2B5EF4-FFF2-40B4-BE49-F238E27FC236}">
                <a16:creationId xmlns:a16="http://schemas.microsoft.com/office/drawing/2014/main" id="{D0506DC4-A929-1737-F07B-26A62F3AB903}"/>
              </a:ext>
            </a:extLst>
          </p:cNvPr>
          <p:cNvPicPr>
            <a:picLocks noGrp="1" noChangeAspect="1"/>
          </p:cNvPicPr>
          <p:nvPr>
            <p:ph idx="1"/>
          </p:nvPr>
        </p:nvPicPr>
        <p:blipFill>
          <a:blip r:embed="rId3"/>
          <a:stretch>
            <a:fillRect/>
          </a:stretch>
        </p:blipFill>
        <p:spPr>
          <a:xfrm>
            <a:off x="2917333" y="2092242"/>
            <a:ext cx="2646773" cy="2431238"/>
          </a:xfrm>
          <a:prstGeom prst="rect">
            <a:avLst/>
          </a:prstGeom>
          <a:ln>
            <a:solidFill>
              <a:schemeClr val="accent1">
                <a:lumMod val="75000"/>
              </a:schemeClr>
            </a:solidFill>
          </a:ln>
        </p:spPr>
      </p:pic>
      <p:pic>
        <p:nvPicPr>
          <p:cNvPr id="3" name="图片 2">
            <a:extLst>
              <a:ext uri="{FF2B5EF4-FFF2-40B4-BE49-F238E27FC236}">
                <a16:creationId xmlns:a16="http://schemas.microsoft.com/office/drawing/2014/main" id="{4BDBEF79-4F4C-6C66-CBEC-499ADC73ACBD}"/>
              </a:ext>
            </a:extLst>
          </p:cNvPr>
          <p:cNvPicPr>
            <a:picLocks noChangeAspect="1"/>
          </p:cNvPicPr>
          <p:nvPr/>
        </p:nvPicPr>
        <p:blipFill>
          <a:blip r:embed="rId4"/>
          <a:stretch>
            <a:fillRect/>
          </a:stretch>
        </p:blipFill>
        <p:spPr>
          <a:xfrm>
            <a:off x="5948959" y="2092242"/>
            <a:ext cx="2206846" cy="2410692"/>
          </a:xfrm>
          <a:prstGeom prst="rect">
            <a:avLst/>
          </a:prstGeom>
          <a:ln>
            <a:solidFill>
              <a:schemeClr val="accent1">
                <a:lumMod val="75000"/>
              </a:schemeClr>
            </a:solidFill>
          </a:ln>
        </p:spPr>
      </p:pic>
      <p:pic>
        <p:nvPicPr>
          <p:cNvPr id="4" name="图片 3">
            <a:extLst>
              <a:ext uri="{FF2B5EF4-FFF2-40B4-BE49-F238E27FC236}">
                <a16:creationId xmlns:a16="http://schemas.microsoft.com/office/drawing/2014/main" id="{E67A884F-04AF-BB4C-7D5C-B2403321318A}"/>
              </a:ext>
            </a:extLst>
          </p:cNvPr>
          <p:cNvPicPr>
            <a:picLocks noChangeAspect="1"/>
          </p:cNvPicPr>
          <p:nvPr/>
        </p:nvPicPr>
        <p:blipFill>
          <a:blip r:embed="rId5"/>
          <a:stretch>
            <a:fillRect/>
          </a:stretch>
        </p:blipFill>
        <p:spPr>
          <a:xfrm>
            <a:off x="340942" y="2092242"/>
            <a:ext cx="2191538" cy="2410692"/>
          </a:xfrm>
          <a:prstGeom prst="rect">
            <a:avLst/>
          </a:prstGeom>
        </p:spPr>
      </p:pic>
      <p:sp>
        <p:nvSpPr>
          <p:cNvPr id="5" name="文本框 4">
            <a:extLst>
              <a:ext uri="{FF2B5EF4-FFF2-40B4-BE49-F238E27FC236}">
                <a16:creationId xmlns:a16="http://schemas.microsoft.com/office/drawing/2014/main" id="{500F41ED-8586-949A-41FA-BEF771B185D6}"/>
              </a:ext>
            </a:extLst>
          </p:cNvPr>
          <p:cNvSpPr txBox="1"/>
          <p:nvPr/>
        </p:nvSpPr>
        <p:spPr>
          <a:xfrm>
            <a:off x="340942" y="4683042"/>
            <a:ext cx="2286000" cy="369332"/>
          </a:xfrm>
          <a:prstGeom prst="rect">
            <a:avLst/>
          </a:prstGeom>
          <a:noFill/>
        </p:spPr>
        <p:txBody>
          <a:bodyPr wrap="square" rtlCol="0">
            <a:spAutoFit/>
          </a:bodyPr>
          <a:lstStyle/>
          <a:p>
            <a:r>
              <a:rPr kumimoji="1" lang="en-US" altLang="zh-CN"/>
              <a:t>Image = 2D Grid</a:t>
            </a:r>
            <a:endParaRPr kumimoji="1" lang="zh-CN" altLang="en-US" dirty="0"/>
          </a:p>
        </p:txBody>
      </p:sp>
      <p:sp>
        <p:nvSpPr>
          <p:cNvPr id="6" name="文本框 5">
            <a:extLst>
              <a:ext uri="{FF2B5EF4-FFF2-40B4-BE49-F238E27FC236}">
                <a16:creationId xmlns:a16="http://schemas.microsoft.com/office/drawing/2014/main" id="{4B07323D-34B4-205A-AE78-F8B7A238D6AB}"/>
              </a:ext>
            </a:extLst>
          </p:cNvPr>
          <p:cNvSpPr txBox="1"/>
          <p:nvPr/>
        </p:nvSpPr>
        <p:spPr>
          <a:xfrm>
            <a:off x="3097719" y="4675435"/>
            <a:ext cx="2286000" cy="369332"/>
          </a:xfrm>
          <a:prstGeom prst="rect">
            <a:avLst/>
          </a:prstGeom>
          <a:noFill/>
        </p:spPr>
        <p:txBody>
          <a:bodyPr wrap="square" rtlCol="0">
            <a:spAutoFit/>
          </a:bodyPr>
          <a:lstStyle/>
          <a:p>
            <a:r>
              <a:rPr kumimoji="1" lang="en-US" altLang="zh-CN"/>
              <a:t>Social Network</a:t>
            </a:r>
            <a:endParaRPr kumimoji="1" lang="zh-CN" altLang="en-US" dirty="0"/>
          </a:p>
        </p:txBody>
      </p:sp>
      <p:sp>
        <p:nvSpPr>
          <p:cNvPr id="9" name="文本框 8">
            <a:extLst>
              <a:ext uri="{FF2B5EF4-FFF2-40B4-BE49-F238E27FC236}">
                <a16:creationId xmlns:a16="http://schemas.microsoft.com/office/drawing/2014/main" id="{4283DFF6-408C-9E89-D8C2-DFBA65C7FC27}"/>
              </a:ext>
            </a:extLst>
          </p:cNvPr>
          <p:cNvSpPr txBox="1"/>
          <p:nvPr/>
        </p:nvSpPr>
        <p:spPr>
          <a:xfrm>
            <a:off x="5854496" y="4683042"/>
            <a:ext cx="2445816" cy="369332"/>
          </a:xfrm>
          <a:prstGeom prst="rect">
            <a:avLst/>
          </a:prstGeom>
          <a:noFill/>
        </p:spPr>
        <p:txBody>
          <a:bodyPr wrap="square" rtlCol="0">
            <a:spAutoFit/>
          </a:bodyPr>
          <a:lstStyle/>
          <a:p>
            <a:r>
              <a:rPr kumimoji="1" lang="en-US" altLang="zh-CN"/>
              <a:t>Regulatory Network</a:t>
            </a:r>
            <a:endParaRPr kumimoji="1" lang="zh-CN" altLang="en-US" dirty="0"/>
          </a:p>
        </p:txBody>
      </p:sp>
      <p:pic>
        <p:nvPicPr>
          <p:cNvPr id="10" name="图片 9">
            <a:extLst>
              <a:ext uri="{FF2B5EF4-FFF2-40B4-BE49-F238E27FC236}">
                <a16:creationId xmlns:a16="http://schemas.microsoft.com/office/drawing/2014/main" id="{5BF08FF3-12F2-4450-6B8F-F1A429476073}"/>
              </a:ext>
            </a:extLst>
          </p:cNvPr>
          <p:cNvPicPr>
            <a:picLocks noChangeAspect="1"/>
          </p:cNvPicPr>
          <p:nvPr/>
        </p:nvPicPr>
        <p:blipFill>
          <a:blip r:embed="rId6"/>
          <a:stretch>
            <a:fillRect/>
          </a:stretch>
        </p:blipFill>
        <p:spPr>
          <a:xfrm>
            <a:off x="8540658" y="2092242"/>
            <a:ext cx="3224692" cy="2410692"/>
          </a:xfrm>
          <a:prstGeom prst="rect">
            <a:avLst/>
          </a:prstGeom>
          <a:ln>
            <a:solidFill>
              <a:schemeClr val="accent1">
                <a:lumMod val="75000"/>
              </a:schemeClr>
            </a:solidFill>
          </a:ln>
        </p:spPr>
      </p:pic>
      <p:sp>
        <p:nvSpPr>
          <p:cNvPr id="11" name="文本框 10">
            <a:extLst>
              <a:ext uri="{FF2B5EF4-FFF2-40B4-BE49-F238E27FC236}">
                <a16:creationId xmlns:a16="http://schemas.microsoft.com/office/drawing/2014/main" id="{6857ED10-0270-5B54-FEBE-18EE4B28A93E}"/>
              </a:ext>
            </a:extLst>
          </p:cNvPr>
          <p:cNvSpPr txBox="1"/>
          <p:nvPr/>
        </p:nvSpPr>
        <p:spPr>
          <a:xfrm>
            <a:off x="8930096" y="4675435"/>
            <a:ext cx="2445816" cy="369332"/>
          </a:xfrm>
          <a:prstGeom prst="rect">
            <a:avLst/>
          </a:prstGeom>
          <a:noFill/>
        </p:spPr>
        <p:txBody>
          <a:bodyPr wrap="square" rtlCol="0">
            <a:spAutoFit/>
          </a:bodyPr>
          <a:lstStyle/>
          <a:p>
            <a:r>
              <a:rPr kumimoji="1" lang="en-US" altLang="zh-CN" dirty="0"/>
              <a:t>Functional Network</a:t>
            </a:r>
            <a:endParaRPr kumimoji="1" lang="zh-CN" altLang="en-US" dirty="0"/>
          </a:p>
        </p:txBody>
      </p:sp>
      <p:sp>
        <p:nvSpPr>
          <p:cNvPr id="12" name="文本框 11">
            <a:extLst>
              <a:ext uri="{FF2B5EF4-FFF2-40B4-BE49-F238E27FC236}">
                <a16:creationId xmlns:a16="http://schemas.microsoft.com/office/drawing/2014/main" id="{107F2ED3-D455-F699-980D-CD73DA960686}"/>
              </a:ext>
            </a:extLst>
          </p:cNvPr>
          <p:cNvSpPr txBox="1"/>
          <p:nvPr/>
        </p:nvSpPr>
        <p:spPr>
          <a:xfrm>
            <a:off x="340942" y="5507419"/>
            <a:ext cx="10494515" cy="369332"/>
          </a:xfrm>
          <a:prstGeom prst="rect">
            <a:avLst/>
          </a:prstGeom>
          <a:noFill/>
        </p:spPr>
        <p:txBody>
          <a:bodyPr wrap="square" rtlCol="0">
            <a:spAutoFit/>
          </a:bodyPr>
          <a:lstStyle/>
          <a:p>
            <a:r>
              <a:rPr lang="en-US" altLang="zh-CN"/>
              <a:t>Michael Bronstein</a:t>
            </a:r>
            <a:r>
              <a:rPr kumimoji="1" lang="en-US" altLang="zh-CN"/>
              <a:t> </a:t>
            </a:r>
            <a:r>
              <a:rPr kumimoji="1" lang="en-US" altLang="zh-CN" dirty="0"/>
              <a:t>et al., Geometric </a:t>
            </a:r>
            <a:r>
              <a:rPr kumimoji="1" lang="en-US" altLang="zh-CN"/>
              <a:t>Deep Learning, </a:t>
            </a:r>
            <a:r>
              <a:rPr lang="en-US" altLang="zh-CN"/>
              <a:t>CVPR Tutorial 21 July 2017, Honolulu </a:t>
            </a:r>
          </a:p>
        </p:txBody>
      </p:sp>
      <p:sp>
        <p:nvSpPr>
          <p:cNvPr id="13" name="文本框 12">
            <a:extLst>
              <a:ext uri="{FF2B5EF4-FFF2-40B4-BE49-F238E27FC236}">
                <a16:creationId xmlns:a16="http://schemas.microsoft.com/office/drawing/2014/main" id="{CAC8527D-8605-7E24-06B1-62E8150F7D6D}"/>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14" name="图片 13">
            <a:extLst>
              <a:ext uri="{FF2B5EF4-FFF2-40B4-BE49-F238E27FC236}">
                <a16:creationId xmlns:a16="http://schemas.microsoft.com/office/drawing/2014/main" id="{BB379C76-B0B8-320E-67AA-0601B9D0EC04}"/>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15" name="Picture 5" descr="Z:\e\建院\logo\uplogo copy.png">
            <a:extLst>
              <a:ext uri="{FF2B5EF4-FFF2-40B4-BE49-F238E27FC236}">
                <a16:creationId xmlns:a16="http://schemas.microsoft.com/office/drawing/2014/main" id="{48A7122D-6950-EF21-5C36-4017F010966B}"/>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7042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Node Symmetry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内容占位符 7">
            <a:extLst>
              <a:ext uri="{FF2B5EF4-FFF2-40B4-BE49-F238E27FC236}">
                <a16:creationId xmlns:a16="http://schemas.microsoft.com/office/drawing/2014/main" id="{6ED65F66-1BFE-B3BC-7A40-E4006EA30278}"/>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81066" y="1691917"/>
            <a:ext cx="4900025" cy="3577205"/>
          </a:xfrm>
        </p:spPr>
      </p:pic>
      <p:pic>
        <p:nvPicPr>
          <p:cNvPr id="4" name="图片 3">
            <a:extLst>
              <a:ext uri="{FF2B5EF4-FFF2-40B4-BE49-F238E27FC236}">
                <a16:creationId xmlns:a16="http://schemas.microsoft.com/office/drawing/2014/main" id="{D513E34F-6BF6-95AC-6D83-838EACEDA050}"/>
              </a:ext>
            </a:extLst>
          </p:cNvPr>
          <p:cNvPicPr>
            <a:picLocks noChangeAspect="1"/>
          </p:cNvPicPr>
          <p:nvPr/>
        </p:nvPicPr>
        <p:blipFill>
          <a:blip r:embed="rId4"/>
          <a:stretch>
            <a:fillRect/>
          </a:stretch>
        </p:blipFill>
        <p:spPr>
          <a:xfrm>
            <a:off x="5783660" y="1907521"/>
            <a:ext cx="5834036" cy="3145999"/>
          </a:xfrm>
          <a:prstGeom prst="rect">
            <a:avLst/>
          </a:prstGeom>
        </p:spPr>
      </p:pic>
      <p:sp>
        <p:nvSpPr>
          <p:cNvPr id="5" name="椭圆 4">
            <a:extLst>
              <a:ext uri="{FF2B5EF4-FFF2-40B4-BE49-F238E27FC236}">
                <a16:creationId xmlns:a16="http://schemas.microsoft.com/office/drawing/2014/main" id="{ED8200DF-72F1-670A-AF8C-0BB0D4B962FB}"/>
              </a:ext>
            </a:extLst>
          </p:cNvPr>
          <p:cNvSpPr/>
          <p:nvPr/>
        </p:nvSpPr>
        <p:spPr>
          <a:xfrm>
            <a:off x="7755179" y="2681207"/>
            <a:ext cx="427926" cy="433952"/>
          </a:xfrm>
          <a:prstGeom prst="ellipse">
            <a:avLst/>
          </a:prstGeom>
          <a:solidFill>
            <a:srgbClr val="FFFF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6027B9F1-4A9F-B470-3205-325F088D2ECF}"/>
              </a:ext>
            </a:extLst>
          </p:cNvPr>
          <p:cNvSpPr/>
          <p:nvPr/>
        </p:nvSpPr>
        <p:spPr>
          <a:xfrm>
            <a:off x="6938647" y="2247255"/>
            <a:ext cx="427926" cy="433952"/>
          </a:xfrm>
          <a:prstGeom prst="ellipse">
            <a:avLst/>
          </a:prstGeom>
          <a:solidFill>
            <a:srgbClr val="00B05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94A1C456-C55F-EAC7-0DB7-4A7A3E52D318}"/>
              </a:ext>
            </a:extLst>
          </p:cNvPr>
          <p:cNvSpPr/>
          <p:nvPr/>
        </p:nvSpPr>
        <p:spPr>
          <a:xfrm>
            <a:off x="7132950" y="2803965"/>
            <a:ext cx="427926" cy="433952"/>
          </a:xfrm>
          <a:prstGeom prst="ellipse">
            <a:avLst/>
          </a:prstGeom>
          <a:solidFill>
            <a:srgbClr val="00B05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76CC3845-ECE3-F5CD-003D-336F9722F295}"/>
              </a:ext>
            </a:extLst>
          </p:cNvPr>
          <p:cNvSpPr/>
          <p:nvPr/>
        </p:nvSpPr>
        <p:spPr>
          <a:xfrm>
            <a:off x="8377408" y="2247255"/>
            <a:ext cx="427926" cy="433952"/>
          </a:xfrm>
          <a:prstGeom prst="ellipse">
            <a:avLst/>
          </a:prstGeom>
          <a:solidFill>
            <a:srgbClr val="00B05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a:extLst>
              <a:ext uri="{FF2B5EF4-FFF2-40B4-BE49-F238E27FC236}">
                <a16:creationId xmlns:a16="http://schemas.microsoft.com/office/drawing/2014/main" id="{B26DEC9F-A3C3-2190-91A3-24C13B7F92DB}"/>
              </a:ext>
            </a:extLst>
          </p:cNvPr>
          <p:cNvSpPr/>
          <p:nvPr/>
        </p:nvSpPr>
        <p:spPr>
          <a:xfrm>
            <a:off x="8240936" y="3411711"/>
            <a:ext cx="427926" cy="433952"/>
          </a:xfrm>
          <a:prstGeom prst="ellipse">
            <a:avLst/>
          </a:prstGeom>
          <a:solidFill>
            <a:srgbClr val="00B05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74008518-24AC-AA33-542D-6E05AFAD675F}"/>
              </a:ext>
            </a:extLst>
          </p:cNvPr>
          <p:cNvSpPr/>
          <p:nvPr/>
        </p:nvSpPr>
        <p:spPr>
          <a:xfrm>
            <a:off x="9662616" y="2464231"/>
            <a:ext cx="427926" cy="433952"/>
          </a:xfrm>
          <a:prstGeom prst="ellips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a:extLst>
              <a:ext uri="{FF2B5EF4-FFF2-40B4-BE49-F238E27FC236}">
                <a16:creationId xmlns:a16="http://schemas.microsoft.com/office/drawing/2014/main" id="{232D215D-CEF7-3C3D-9A60-653E1D9FF45F}"/>
              </a:ext>
            </a:extLst>
          </p:cNvPr>
          <p:cNvSpPr/>
          <p:nvPr/>
        </p:nvSpPr>
        <p:spPr>
          <a:xfrm>
            <a:off x="10294318" y="3527013"/>
            <a:ext cx="427926" cy="433952"/>
          </a:xfrm>
          <a:prstGeom prst="ellipse">
            <a:avLst/>
          </a:prstGeom>
          <a:solidFill>
            <a:srgbClr val="FFFF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a:extLst>
              <a:ext uri="{FF2B5EF4-FFF2-40B4-BE49-F238E27FC236}">
                <a16:creationId xmlns:a16="http://schemas.microsoft.com/office/drawing/2014/main" id="{128DD5D0-82C0-A5FA-3178-0BC474D49AE1}"/>
              </a:ext>
            </a:extLst>
          </p:cNvPr>
          <p:cNvSpPr/>
          <p:nvPr/>
        </p:nvSpPr>
        <p:spPr>
          <a:xfrm>
            <a:off x="9747306" y="4268349"/>
            <a:ext cx="427926" cy="433952"/>
          </a:xfrm>
          <a:prstGeom prst="ellipse">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CC087565-3D8E-0F4D-FE63-AB621F134EFE}"/>
              </a:ext>
            </a:extLst>
          </p:cNvPr>
          <p:cNvSpPr/>
          <p:nvPr/>
        </p:nvSpPr>
        <p:spPr>
          <a:xfrm>
            <a:off x="9776488" y="3226651"/>
            <a:ext cx="427926" cy="433952"/>
          </a:xfrm>
          <a:prstGeom prst="ellipse">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a:extLst>
              <a:ext uri="{FF2B5EF4-FFF2-40B4-BE49-F238E27FC236}">
                <a16:creationId xmlns:a16="http://schemas.microsoft.com/office/drawing/2014/main" id="{08D621F3-63A5-CDFC-B812-0DE542919FE8}"/>
              </a:ext>
            </a:extLst>
          </p:cNvPr>
          <p:cNvSpPr/>
          <p:nvPr/>
        </p:nvSpPr>
        <p:spPr>
          <a:xfrm>
            <a:off x="10583220" y="2875636"/>
            <a:ext cx="427926" cy="433952"/>
          </a:xfrm>
          <a:prstGeom prst="ellipse">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FE349FD0-E972-9B81-DB00-52C575364DE6}"/>
              </a:ext>
            </a:extLst>
          </p:cNvPr>
          <p:cNvSpPr/>
          <p:nvPr/>
        </p:nvSpPr>
        <p:spPr>
          <a:xfrm>
            <a:off x="11189770" y="3373465"/>
            <a:ext cx="427926" cy="433952"/>
          </a:xfrm>
          <a:prstGeom prst="ellipse">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C70CD955-45F9-8A23-3482-55FD504C5162}"/>
              </a:ext>
            </a:extLst>
          </p:cNvPr>
          <p:cNvSpPr txBox="1"/>
          <p:nvPr/>
        </p:nvSpPr>
        <p:spPr>
          <a:xfrm>
            <a:off x="7862161" y="2330146"/>
            <a:ext cx="427926" cy="369332"/>
          </a:xfrm>
          <a:prstGeom prst="rect">
            <a:avLst/>
          </a:prstGeom>
          <a:noFill/>
        </p:spPr>
        <p:txBody>
          <a:bodyPr wrap="square" rtlCol="0">
            <a:spAutoFit/>
          </a:bodyPr>
          <a:lstStyle/>
          <a:p>
            <a:r>
              <a:rPr kumimoji="1" lang="en-US" altLang="zh-CN" dirty="0"/>
              <a:t>f</a:t>
            </a:r>
            <a:endParaRPr kumimoji="1" lang="zh-CN" altLang="en-US" dirty="0"/>
          </a:p>
        </p:txBody>
      </p:sp>
      <p:sp>
        <p:nvSpPr>
          <p:cNvPr id="28" name="文本框 27">
            <a:extLst>
              <a:ext uri="{FF2B5EF4-FFF2-40B4-BE49-F238E27FC236}">
                <a16:creationId xmlns:a16="http://schemas.microsoft.com/office/drawing/2014/main" id="{46A8751F-EB10-3B11-5B77-AD2526B41A88}"/>
              </a:ext>
            </a:extLst>
          </p:cNvPr>
          <p:cNvSpPr txBox="1"/>
          <p:nvPr/>
        </p:nvSpPr>
        <p:spPr>
          <a:xfrm>
            <a:off x="10408995" y="3923870"/>
            <a:ext cx="427926" cy="369332"/>
          </a:xfrm>
          <a:prstGeom prst="rect">
            <a:avLst/>
          </a:prstGeom>
          <a:noFill/>
        </p:spPr>
        <p:txBody>
          <a:bodyPr wrap="square" rtlCol="0">
            <a:spAutoFit/>
          </a:bodyPr>
          <a:lstStyle/>
          <a:p>
            <a:r>
              <a:rPr kumimoji="1" lang="en-US" altLang="zh-CN" dirty="0"/>
              <a:t>f</a:t>
            </a:r>
            <a:endParaRPr kumimoji="1" lang="zh-CN" altLang="en-US" dirty="0"/>
          </a:p>
        </p:txBody>
      </p:sp>
      <p:sp>
        <p:nvSpPr>
          <p:cNvPr id="3" name="文本框 2">
            <a:extLst>
              <a:ext uri="{FF2B5EF4-FFF2-40B4-BE49-F238E27FC236}">
                <a16:creationId xmlns:a16="http://schemas.microsoft.com/office/drawing/2014/main" id="{3D69B17D-0058-9264-005F-5CCE4B09F740}"/>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10" name="图片 9">
            <a:extLst>
              <a:ext uri="{FF2B5EF4-FFF2-40B4-BE49-F238E27FC236}">
                <a16:creationId xmlns:a16="http://schemas.microsoft.com/office/drawing/2014/main" id="{96C3B4A9-FCFE-AB02-64D6-537E2CAF0B43}"/>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11" name="Picture 5" descr="Z:\e\建院\logo\uplogo copy.png">
            <a:extLst>
              <a:ext uri="{FF2B5EF4-FFF2-40B4-BE49-F238E27FC236}">
                <a16:creationId xmlns:a16="http://schemas.microsoft.com/office/drawing/2014/main" id="{98BAC5C4-2315-5947-A232-B0B9A6B8F88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061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Information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Aggregation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9D11951-3C4D-940A-9D40-F22561EFEDF9}"/>
              </a:ext>
            </a:extLst>
          </p:cNvPr>
          <p:cNvSpPr txBox="1"/>
          <p:nvPr/>
        </p:nvSpPr>
        <p:spPr>
          <a:xfrm>
            <a:off x="635619" y="1823585"/>
            <a:ext cx="2762290" cy="1077218"/>
          </a:xfrm>
          <a:prstGeom prst="rect">
            <a:avLst/>
          </a:prstGeom>
          <a:noFill/>
        </p:spPr>
        <p:txBody>
          <a:bodyPr wrap="square" rtlCol="0">
            <a:spAutoFit/>
          </a:bodyPr>
          <a:lstStyle/>
          <a:p>
            <a:r>
              <a:rPr kumimoji="1" lang="en-US" altLang="zh-CN" sz="3200" b="1" dirty="0"/>
              <a:t>Aggregation:</a:t>
            </a:r>
          </a:p>
          <a:p>
            <a:endParaRPr kumimoji="1" lang="zh-CN" altLang="en-US" sz="3200" b="1" dirty="0"/>
          </a:p>
        </p:txBody>
      </p:sp>
      <p:sp>
        <p:nvSpPr>
          <p:cNvPr id="12" name="文本框 11">
            <a:extLst>
              <a:ext uri="{FF2B5EF4-FFF2-40B4-BE49-F238E27FC236}">
                <a16:creationId xmlns:a16="http://schemas.microsoft.com/office/drawing/2014/main" id="{9D776517-44DF-421D-D224-50CF7DC13950}"/>
              </a:ext>
            </a:extLst>
          </p:cNvPr>
          <p:cNvSpPr txBox="1"/>
          <p:nvPr/>
        </p:nvSpPr>
        <p:spPr>
          <a:xfrm>
            <a:off x="724829" y="2438365"/>
            <a:ext cx="3366724" cy="1569660"/>
          </a:xfrm>
          <a:prstGeom prst="rect">
            <a:avLst/>
          </a:prstGeom>
          <a:noFill/>
        </p:spPr>
        <p:txBody>
          <a:bodyPr wrap="square" rtlCol="0">
            <a:spAutoFit/>
          </a:bodyPr>
          <a:lstStyle/>
          <a:p>
            <a:pPr marL="457200" indent="-457200">
              <a:buFont typeface="Arial" panose="020B0604020202020204" pitchFamily="34" charset="0"/>
              <a:buChar char="•"/>
            </a:pPr>
            <a:r>
              <a:rPr kumimoji="1" lang="en-US" altLang="zh-CN" sz="2400" dirty="0"/>
              <a:t>Use</a:t>
            </a:r>
            <a:r>
              <a:rPr kumimoji="1" lang="zh-CN" altLang="en-US" sz="2400" dirty="0"/>
              <a:t> </a:t>
            </a:r>
            <a:r>
              <a:rPr kumimoji="1" lang="en-US" altLang="zh-CN" sz="2400" dirty="0"/>
              <a:t>neighbors’</a:t>
            </a:r>
            <a:r>
              <a:rPr kumimoji="1" lang="zh-CN" altLang="en-US" sz="2400" dirty="0"/>
              <a:t> </a:t>
            </a:r>
            <a:r>
              <a:rPr kumimoji="1" lang="en-US" altLang="zh-CN" sz="2400" dirty="0"/>
              <a:t>information</a:t>
            </a:r>
            <a:r>
              <a:rPr kumimoji="1" lang="zh-CN" altLang="en-US" sz="2400" dirty="0"/>
              <a:t> </a:t>
            </a:r>
            <a:r>
              <a:rPr kumimoji="1" lang="en-US" altLang="zh-CN" sz="2400" dirty="0"/>
              <a:t>to</a:t>
            </a:r>
            <a:r>
              <a:rPr kumimoji="1" lang="zh-CN" altLang="en-US" sz="2400" dirty="0"/>
              <a:t> </a:t>
            </a:r>
            <a:r>
              <a:rPr kumimoji="1" lang="en-US" altLang="zh-CN" sz="2400" dirty="0"/>
              <a:t>update</a:t>
            </a:r>
            <a:r>
              <a:rPr kumimoji="1" lang="zh-CN" altLang="en-US" sz="2400" dirty="0"/>
              <a:t> </a:t>
            </a:r>
            <a:r>
              <a:rPr kumimoji="1" lang="en-US" altLang="zh-CN" sz="2400" dirty="0"/>
              <a:t>my</a:t>
            </a:r>
            <a:r>
              <a:rPr kumimoji="1" lang="zh-CN" altLang="en-US" sz="2400" dirty="0"/>
              <a:t> </a:t>
            </a:r>
            <a:r>
              <a:rPr kumimoji="1" lang="en-US" altLang="zh-CN" sz="2400" dirty="0"/>
              <a:t>feature</a:t>
            </a:r>
          </a:p>
          <a:p>
            <a:pPr marL="457200" indent="-457200">
              <a:buFont typeface="Arial" panose="020B0604020202020204" pitchFamily="34" charset="0"/>
              <a:buChar char="•"/>
            </a:pPr>
            <a:endParaRPr kumimoji="1" lang="zh-CN" altLang="en-US" sz="2400" dirty="0"/>
          </a:p>
        </p:txBody>
      </p:sp>
      <p:sp>
        <p:nvSpPr>
          <p:cNvPr id="13" name="文本框 12">
            <a:extLst>
              <a:ext uri="{FF2B5EF4-FFF2-40B4-BE49-F238E27FC236}">
                <a16:creationId xmlns:a16="http://schemas.microsoft.com/office/drawing/2014/main" id="{0CF0181A-2724-2048-7C3B-1026F1A29DA2}"/>
              </a:ext>
            </a:extLst>
          </p:cNvPr>
          <p:cNvSpPr txBox="1"/>
          <p:nvPr/>
        </p:nvSpPr>
        <p:spPr>
          <a:xfrm>
            <a:off x="724829" y="4173414"/>
            <a:ext cx="3692188" cy="2308324"/>
          </a:xfrm>
          <a:prstGeom prst="rect">
            <a:avLst/>
          </a:prstGeom>
          <a:noFill/>
        </p:spPr>
        <p:txBody>
          <a:bodyPr wrap="square" rtlCol="0">
            <a:spAutoFit/>
          </a:bodyPr>
          <a:lstStyle/>
          <a:p>
            <a:pPr marL="457200" indent="-457200">
              <a:buFont typeface="Arial" panose="020B0604020202020204" pitchFamily="34" charset="0"/>
              <a:buChar char="•"/>
            </a:pPr>
            <a:r>
              <a:rPr kumimoji="1" lang="en-US" altLang="zh-CN" sz="2400" dirty="0"/>
              <a:t>Aggregation</a:t>
            </a:r>
            <a:r>
              <a:rPr kumimoji="1" lang="zh-CN" altLang="en-US" sz="2400" dirty="0"/>
              <a:t> </a:t>
            </a:r>
            <a:r>
              <a:rPr kumimoji="1" lang="en-US" altLang="zh-CN" sz="2400" dirty="0"/>
              <a:t>can</a:t>
            </a:r>
            <a:r>
              <a:rPr kumimoji="1" lang="zh-CN" altLang="en-US" sz="2400" dirty="0"/>
              <a:t> </a:t>
            </a:r>
            <a:r>
              <a:rPr kumimoji="1" lang="en-US" altLang="zh-CN" sz="2400" dirty="0"/>
              <a:t>be</a:t>
            </a:r>
            <a:r>
              <a:rPr kumimoji="1" lang="zh-CN" altLang="en-US" sz="2400" dirty="0"/>
              <a:t> </a:t>
            </a:r>
            <a:r>
              <a:rPr kumimoji="1" lang="en-US" altLang="zh-CN" sz="2400" dirty="0"/>
              <a:t>recursive</a:t>
            </a:r>
          </a:p>
          <a:p>
            <a:pPr marL="457200" indent="-457200">
              <a:buFont typeface="Arial" panose="020B0604020202020204" pitchFamily="34" charset="0"/>
              <a:buChar char="•"/>
            </a:pPr>
            <a:r>
              <a:rPr kumimoji="1" lang="en-US" altLang="zh-CN" sz="2400" dirty="0"/>
              <a:t>The</a:t>
            </a:r>
            <a:r>
              <a:rPr kumimoji="1" lang="zh-CN" altLang="en-US" sz="2400" dirty="0"/>
              <a:t> </a:t>
            </a:r>
            <a:r>
              <a:rPr kumimoji="1" lang="en-US" altLang="zh-CN" sz="2400" dirty="0"/>
              <a:t>orders</a:t>
            </a:r>
            <a:r>
              <a:rPr kumimoji="1" lang="zh-CN" altLang="en-US" sz="2400" dirty="0"/>
              <a:t> </a:t>
            </a:r>
            <a:r>
              <a:rPr kumimoji="1" lang="en-US" altLang="zh-CN" sz="2400" dirty="0"/>
              <a:t>of</a:t>
            </a:r>
            <a:r>
              <a:rPr kumimoji="1" lang="zh-CN" altLang="en-US" sz="2400" dirty="0"/>
              <a:t> </a:t>
            </a:r>
            <a:r>
              <a:rPr kumimoji="1" lang="en-US" altLang="zh-CN" sz="2400" dirty="0"/>
              <a:t>aggregation</a:t>
            </a:r>
            <a:r>
              <a:rPr kumimoji="1" lang="zh-CN" altLang="en-US" sz="2400" dirty="0"/>
              <a:t> </a:t>
            </a:r>
            <a:r>
              <a:rPr kumimoji="1" lang="en-US" altLang="zh-CN" sz="2400" dirty="0"/>
              <a:t>is</a:t>
            </a:r>
            <a:r>
              <a:rPr kumimoji="1" lang="zh-CN" altLang="en-US" sz="2400" dirty="0"/>
              <a:t> </a:t>
            </a:r>
            <a:r>
              <a:rPr kumimoji="1" lang="en-US" altLang="zh-CN" sz="2400" dirty="0"/>
              <a:t>the</a:t>
            </a:r>
            <a:r>
              <a:rPr kumimoji="1" lang="zh-CN" altLang="en-US" sz="2400" dirty="0"/>
              <a:t> </a:t>
            </a:r>
            <a:r>
              <a:rPr kumimoji="1" lang="en-US" altLang="zh-CN" sz="2400" dirty="0"/>
              <a:t>layer</a:t>
            </a:r>
            <a:r>
              <a:rPr kumimoji="1" lang="zh-CN" altLang="en-US" sz="2400" dirty="0"/>
              <a:t> </a:t>
            </a:r>
            <a:endParaRPr kumimoji="1" lang="en-US" altLang="zh-CN" sz="2400" dirty="0"/>
          </a:p>
          <a:p>
            <a:pPr marL="457200" indent="-457200">
              <a:buFont typeface="Arial" panose="020B0604020202020204" pitchFamily="34" charset="0"/>
              <a:buChar char="•"/>
            </a:pPr>
            <a:endParaRPr kumimoji="1" lang="en-US" altLang="zh-CN" sz="2400" dirty="0"/>
          </a:p>
          <a:p>
            <a:pPr marL="457200" indent="-457200">
              <a:buFont typeface="Arial" panose="020B0604020202020204" pitchFamily="34" charset="0"/>
              <a:buChar char="•"/>
            </a:pPr>
            <a:endParaRPr kumimoji="1" lang="zh-CN" altLang="en-US" sz="2400" dirty="0"/>
          </a:p>
        </p:txBody>
      </p:sp>
      <p:sp>
        <p:nvSpPr>
          <p:cNvPr id="14" name="文本框 13">
            <a:extLst>
              <a:ext uri="{FF2B5EF4-FFF2-40B4-BE49-F238E27FC236}">
                <a16:creationId xmlns:a16="http://schemas.microsoft.com/office/drawing/2014/main" id="{A4C1A79D-0271-14C1-81BC-24CDAADF9E10}"/>
              </a:ext>
            </a:extLst>
          </p:cNvPr>
          <p:cNvSpPr txBox="1"/>
          <p:nvPr/>
        </p:nvSpPr>
        <p:spPr>
          <a:xfrm>
            <a:off x="724829" y="3634805"/>
            <a:ext cx="2762290" cy="1077218"/>
          </a:xfrm>
          <a:prstGeom prst="rect">
            <a:avLst/>
          </a:prstGeom>
          <a:noFill/>
        </p:spPr>
        <p:txBody>
          <a:bodyPr wrap="square" rtlCol="0">
            <a:spAutoFit/>
          </a:bodyPr>
          <a:lstStyle/>
          <a:p>
            <a:r>
              <a:rPr kumimoji="1" lang="en-US" altLang="zh-CN" sz="3200" b="1" dirty="0"/>
              <a:t>Recursive:</a:t>
            </a:r>
          </a:p>
          <a:p>
            <a:endParaRPr kumimoji="1" lang="zh-CN" altLang="en-US" sz="3200" b="1" dirty="0"/>
          </a:p>
        </p:txBody>
      </p:sp>
      <p:pic>
        <p:nvPicPr>
          <p:cNvPr id="2" name="图片 1">
            <a:extLst>
              <a:ext uri="{FF2B5EF4-FFF2-40B4-BE49-F238E27FC236}">
                <a16:creationId xmlns:a16="http://schemas.microsoft.com/office/drawing/2014/main" id="{1583225D-0F28-B768-DCD9-456C9E127C25}"/>
              </a:ext>
            </a:extLst>
          </p:cNvPr>
          <p:cNvPicPr>
            <a:picLocks noChangeAspect="1"/>
          </p:cNvPicPr>
          <p:nvPr/>
        </p:nvPicPr>
        <p:blipFill>
          <a:blip r:embed="rId3"/>
          <a:stretch>
            <a:fillRect/>
          </a:stretch>
        </p:blipFill>
        <p:spPr>
          <a:xfrm>
            <a:off x="4220696" y="1823585"/>
            <a:ext cx="7772400" cy="2487168"/>
          </a:xfrm>
          <a:prstGeom prst="rect">
            <a:avLst/>
          </a:prstGeom>
        </p:spPr>
      </p:pic>
      <p:sp>
        <p:nvSpPr>
          <p:cNvPr id="3" name="文本框 2">
            <a:extLst>
              <a:ext uri="{FF2B5EF4-FFF2-40B4-BE49-F238E27FC236}">
                <a16:creationId xmlns:a16="http://schemas.microsoft.com/office/drawing/2014/main" id="{46787E4D-D5D9-DC43-CA25-02C9B72F1BAB}"/>
              </a:ext>
            </a:extLst>
          </p:cNvPr>
          <p:cNvSpPr txBox="1"/>
          <p:nvPr/>
        </p:nvSpPr>
        <p:spPr>
          <a:xfrm>
            <a:off x="5216557" y="4547117"/>
            <a:ext cx="1580827" cy="369332"/>
          </a:xfrm>
          <a:prstGeom prst="rect">
            <a:avLst/>
          </a:prstGeom>
          <a:noFill/>
        </p:spPr>
        <p:txBody>
          <a:bodyPr wrap="square" rtlCol="0">
            <a:spAutoFit/>
          </a:bodyPr>
          <a:lstStyle/>
          <a:p>
            <a:r>
              <a:rPr kumimoji="1" lang="en-US" altLang="zh-CN" dirty="0"/>
              <a:t>Self</a:t>
            </a:r>
            <a:endParaRPr kumimoji="1" lang="zh-CN" altLang="en-US" dirty="0"/>
          </a:p>
        </p:txBody>
      </p:sp>
      <p:sp>
        <p:nvSpPr>
          <p:cNvPr id="5" name="文本框 4">
            <a:extLst>
              <a:ext uri="{FF2B5EF4-FFF2-40B4-BE49-F238E27FC236}">
                <a16:creationId xmlns:a16="http://schemas.microsoft.com/office/drawing/2014/main" id="{AB1041A8-54C4-2A19-8F61-BB12791F02E3}"/>
              </a:ext>
            </a:extLst>
          </p:cNvPr>
          <p:cNvSpPr txBox="1"/>
          <p:nvPr/>
        </p:nvSpPr>
        <p:spPr>
          <a:xfrm>
            <a:off x="7688441" y="4535005"/>
            <a:ext cx="1580827" cy="646331"/>
          </a:xfrm>
          <a:prstGeom prst="rect">
            <a:avLst/>
          </a:prstGeom>
          <a:noFill/>
        </p:spPr>
        <p:txBody>
          <a:bodyPr wrap="square" rtlCol="0">
            <a:spAutoFit/>
          </a:bodyPr>
          <a:lstStyle/>
          <a:p>
            <a:r>
              <a:rPr kumimoji="1" lang="en-US" altLang="zh-CN" dirty="0"/>
              <a:t>First</a:t>
            </a:r>
            <a:r>
              <a:rPr kumimoji="1" lang="zh-CN" altLang="en-US" dirty="0"/>
              <a:t> </a:t>
            </a:r>
            <a:r>
              <a:rPr kumimoji="1" lang="en-US" altLang="zh-CN" dirty="0"/>
              <a:t>order</a:t>
            </a:r>
            <a:r>
              <a:rPr kumimoji="1" lang="zh-CN" altLang="en-US" dirty="0"/>
              <a:t> </a:t>
            </a:r>
            <a:r>
              <a:rPr kumimoji="1" lang="en-US" altLang="zh-CN" dirty="0"/>
              <a:t>neighbor</a:t>
            </a:r>
            <a:endParaRPr kumimoji="1" lang="zh-CN" altLang="en-US" dirty="0"/>
          </a:p>
        </p:txBody>
      </p:sp>
      <p:sp>
        <p:nvSpPr>
          <p:cNvPr id="6" name="文本框 5">
            <a:extLst>
              <a:ext uri="{FF2B5EF4-FFF2-40B4-BE49-F238E27FC236}">
                <a16:creationId xmlns:a16="http://schemas.microsoft.com/office/drawing/2014/main" id="{DEED53D2-F35D-EACC-CF2D-1E7A3F03E129}"/>
              </a:ext>
            </a:extLst>
          </p:cNvPr>
          <p:cNvSpPr txBox="1"/>
          <p:nvPr/>
        </p:nvSpPr>
        <p:spPr>
          <a:xfrm>
            <a:off x="10186346" y="4522350"/>
            <a:ext cx="1580827" cy="646331"/>
          </a:xfrm>
          <a:prstGeom prst="rect">
            <a:avLst/>
          </a:prstGeom>
          <a:noFill/>
        </p:spPr>
        <p:txBody>
          <a:bodyPr wrap="square" rtlCol="0">
            <a:spAutoFit/>
          </a:bodyPr>
          <a:lstStyle/>
          <a:p>
            <a:r>
              <a:rPr kumimoji="1" lang="en-US" altLang="zh-CN" dirty="0"/>
              <a:t>Second</a:t>
            </a:r>
            <a:r>
              <a:rPr kumimoji="1" lang="zh-CN" altLang="en-US" dirty="0"/>
              <a:t> </a:t>
            </a:r>
            <a:r>
              <a:rPr kumimoji="1" lang="en-US" altLang="zh-CN" dirty="0"/>
              <a:t>order</a:t>
            </a:r>
            <a:r>
              <a:rPr kumimoji="1" lang="zh-CN" altLang="en-US" dirty="0"/>
              <a:t> </a:t>
            </a:r>
            <a:r>
              <a:rPr kumimoji="1" lang="en-US" altLang="zh-CN" dirty="0"/>
              <a:t>neighbor</a:t>
            </a:r>
            <a:endParaRPr kumimoji="1" lang="zh-CN" altLang="en-US" dirty="0"/>
          </a:p>
        </p:txBody>
      </p:sp>
      <p:sp>
        <p:nvSpPr>
          <p:cNvPr id="4" name="文本框 3">
            <a:extLst>
              <a:ext uri="{FF2B5EF4-FFF2-40B4-BE49-F238E27FC236}">
                <a16:creationId xmlns:a16="http://schemas.microsoft.com/office/drawing/2014/main" id="{49D1E1CF-D3A8-8DDC-4934-66457F3320C8}"/>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9" name="图片 8">
            <a:extLst>
              <a:ext uri="{FF2B5EF4-FFF2-40B4-BE49-F238E27FC236}">
                <a16:creationId xmlns:a16="http://schemas.microsoft.com/office/drawing/2014/main" id="{BA856AE8-9847-2FE2-0930-8AF0CEAA3C75}"/>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10" name="Picture 5" descr="Z:\e\建院\logo\uplogo copy.png">
            <a:extLst>
              <a:ext uri="{FF2B5EF4-FFF2-40B4-BE49-F238E27FC236}">
                <a16:creationId xmlns:a16="http://schemas.microsoft.com/office/drawing/2014/main" id="{1E8D8448-716A-4413-0EDD-82682089641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1480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Message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Passing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766437B6-83EE-23A3-13C7-AF6AB8D9965F}"/>
              </a:ext>
            </a:extLst>
          </p:cNvPr>
          <p:cNvPicPr>
            <a:picLocks noChangeAspect="1"/>
          </p:cNvPicPr>
          <p:nvPr/>
        </p:nvPicPr>
        <p:blipFill>
          <a:blip r:embed="rId3"/>
          <a:stretch>
            <a:fillRect/>
          </a:stretch>
        </p:blipFill>
        <p:spPr>
          <a:xfrm>
            <a:off x="1025911" y="1616620"/>
            <a:ext cx="7772400" cy="1317355"/>
          </a:xfrm>
          <a:prstGeom prst="rect">
            <a:avLst/>
          </a:prstGeom>
        </p:spPr>
      </p:pic>
      <p:sp>
        <p:nvSpPr>
          <p:cNvPr id="5" name="文本框 4">
            <a:extLst>
              <a:ext uri="{FF2B5EF4-FFF2-40B4-BE49-F238E27FC236}">
                <a16:creationId xmlns:a16="http://schemas.microsoft.com/office/drawing/2014/main" id="{AF9939E5-CE92-8754-17E5-0D472EC9FC2B}"/>
              </a:ext>
            </a:extLst>
          </p:cNvPr>
          <p:cNvSpPr txBox="1"/>
          <p:nvPr/>
        </p:nvSpPr>
        <p:spPr>
          <a:xfrm>
            <a:off x="1025911" y="3429000"/>
            <a:ext cx="4155180" cy="369332"/>
          </a:xfrm>
          <a:prstGeom prst="rect">
            <a:avLst/>
          </a:prstGeom>
          <a:noFill/>
        </p:spPr>
        <p:txBody>
          <a:bodyPr wrap="square" rtlCol="0">
            <a:spAutoFit/>
          </a:bodyPr>
          <a:lstStyle/>
          <a:p>
            <a:r>
              <a:rPr kumimoji="1" lang="en-US" altLang="zh-CN" dirty="0"/>
              <a:t>Define</a:t>
            </a:r>
            <a:r>
              <a:rPr kumimoji="1" lang="zh-CN" altLang="en-US" dirty="0"/>
              <a:t> </a:t>
            </a:r>
            <a:r>
              <a:rPr kumimoji="1" lang="en-US" altLang="zh-CN" dirty="0"/>
              <a:t>Two</a:t>
            </a:r>
            <a:r>
              <a:rPr kumimoji="1" lang="zh-CN" altLang="en-US" dirty="0"/>
              <a:t> </a:t>
            </a:r>
            <a:r>
              <a:rPr kumimoji="1" lang="en-US" altLang="zh-CN" dirty="0"/>
              <a:t>Functions</a:t>
            </a:r>
            <a:endParaRPr kumimoji="1" lang="zh-CN" altLang="en-US" dirty="0"/>
          </a:p>
        </p:txBody>
      </p:sp>
      <p:sp>
        <p:nvSpPr>
          <p:cNvPr id="6" name="文本框 5">
            <a:extLst>
              <a:ext uri="{FF2B5EF4-FFF2-40B4-BE49-F238E27FC236}">
                <a16:creationId xmlns:a16="http://schemas.microsoft.com/office/drawing/2014/main" id="{DA18BDA6-80B0-6E58-AAC3-8794B14D87AF}"/>
              </a:ext>
            </a:extLst>
          </p:cNvPr>
          <p:cNvSpPr txBox="1"/>
          <p:nvPr/>
        </p:nvSpPr>
        <p:spPr>
          <a:xfrm>
            <a:off x="2157287" y="4096398"/>
            <a:ext cx="6955716" cy="369332"/>
          </a:xfrm>
          <a:prstGeom prst="rect">
            <a:avLst/>
          </a:prstGeom>
          <a:noFill/>
        </p:spPr>
        <p:txBody>
          <a:bodyPr wrap="square" rtlCol="0">
            <a:spAutoFit/>
          </a:bodyPr>
          <a:lstStyle/>
          <a:p>
            <a:r>
              <a:rPr kumimoji="1" lang="en-US" altLang="zh-CN" dirty="0"/>
              <a:t>Aggregate</a:t>
            </a:r>
            <a:r>
              <a:rPr kumimoji="1" lang="zh-CN" altLang="en-US" dirty="0"/>
              <a:t> </a:t>
            </a:r>
            <a:r>
              <a:rPr kumimoji="1" lang="en-US" altLang="zh-CN" dirty="0"/>
              <a:t>information</a:t>
            </a:r>
            <a:r>
              <a:rPr kumimoji="1" lang="zh-CN" altLang="en-US" dirty="0"/>
              <a:t> </a:t>
            </a:r>
            <a:r>
              <a:rPr kumimoji="1" lang="en-US" altLang="zh-CN" dirty="0"/>
              <a:t>of</a:t>
            </a:r>
            <a:r>
              <a:rPr kumimoji="1" lang="zh-CN" altLang="en-US" dirty="0"/>
              <a:t> </a:t>
            </a:r>
            <a:r>
              <a:rPr kumimoji="1" lang="en-US" altLang="zh-CN" dirty="0"/>
              <a:t>neighborhood</a:t>
            </a:r>
            <a:r>
              <a:rPr kumimoji="1" lang="zh-CN" altLang="en-US" dirty="0"/>
              <a:t> </a:t>
            </a:r>
            <a:r>
              <a:rPr kumimoji="1" lang="en-US" altLang="zh-CN" dirty="0"/>
              <a:t>to</a:t>
            </a:r>
            <a:r>
              <a:rPr kumimoji="1" lang="zh-CN" altLang="en-US" dirty="0"/>
              <a:t> </a:t>
            </a:r>
            <a:r>
              <a:rPr kumimoji="1" lang="en-US" altLang="zh-CN" dirty="0"/>
              <a:t>form</a:t>
            </a:r>
            <a:r>
              <a:rPr kumimoji="1" lang="zh-CN" altLang="en-US" dirty="0"/>
              <a:t> </a:t>
            </a:r>
            <a:r>
              <a:rPr kumimoji="1" lang="en-US" altLang="zh-CN" dirty="0"/>
              <a:t>message</a:t>
            </a:r>
            <a:r>
              <a:rPr kumimoji="1" lang="zh-CN" altLang="en-US" dirty="0"/>
              <a:t> </a:t>
            </a:r>
            <a:r>
              <a:rPr kumimoji="1" lang="en-US" altLang="zh-CN" dirty="0"/>
              <a:t>m</a:t>
            </a:r>
            <a:endParaRPr kumimoji="1" lang="zh-CN" altLang="en-US" dirty="0"/>
          </a:p>
        </p:txBody>
      </p:sp>
      <p:sp>
        <p:nvSpPr>
          <p:cNvPr id="10" name="文本框 9">
            <a:extLst>
              <a:ext uri="{FF2B5EF4-FFF2-40B4-BE49-F238E27FC236}">
                <a16:creationId xmlns:a16="http://schemas.microsoft.com/office/drawing/2014/main" id="{7D7222BB-7D43-34D4-CD55-17E0298AF984}"/>
              </a:ext>
            </a:extLst>
          </p:cNvPr>
          <p:cNvSpPr txBox="1"/>
          <p:nvPr/>
        </p:nvSpPr>
        <p:spPr>
          <a:xfrm>
            <a:off x="1025911" y="4096398"/>
            <a:ext cx="6400800" cy="369332"/>
          </a:xfrm>
          <a:prstGeom prst="rect">
            <a:avLst/>
          </a:prstGeom>
          <a:noFill/>
        </p:spPr>
        <p:txBody>
          <a:bodyPr wrap="square">
            <a:spAutoFit/>
          </a:bodyPr>
          <a:lstStyle/>
          <a:p>
            <a:r>
              <a:rPr kumimoji="1" lang="en-US" altLang="zh-CN" b="1" dirty="0"/>
              <a:t>Aggregate</a:t>
            </a:r>
            <a:endParaRPr lang="zh-CN" altLang="en-US" b="1" dirty="0"/>
          </a:p>
        </p:txBody>
      </p:sp>
      <p:sp>
        <p:nvSpPr>
          <p:cNvPr id="11" name="文本框 10">
            <a:extLst>
              <a:ext uri="{FF2B5EF4-FFF2-40B4-BE49-F238E27FC236}">
                <a16:creationId xmlns:a16="http://schemas.microsoft.com/office/drawing/2014/main" id="{BBE26D67-A809-C092-112F-24F6C0F83869}"/>
              </a:ext>
            </a:extLst>
          </p:cNvPr>
          <p:cNvSpPr txBox="1"/>
          <p:nvPr/>
        </p:nvSpPr>
        <p:spPr>
          <a:xfrm>
            <a:off x="2157287" y="4781957"/>
            <a:ext cx="6955716" cy="369332"/>
          </a:xfrm>
          <a:prstGeom prst="rect">
            <a:avLst/>
          </a:prstGeom>
          <a:noFill/>
        </p:spPr>
        <p:txBody>
          <a:bodyPr wrap="square" rtlCol="0">
            <a:spAutoFit/>
          </a:bodyPr>
          <a:lstStyle/>
          <a:p>
            <a:r>
              <a:rPr kumimoji="1" lang="en-US" altLang="zh-CN" dirty="0"/>
              <a:t>Update</a:t>
            </a:r>
            <a:r>
              <a:rPr kumimoji="1" lang="zh-CN" altLang="en-US" dirty="0"/>
              <a:t> </a:t>
            </a:r>
            <a:r>
              <a:rPr kumimoji="1" lang="en-US" altLang="zh-CN" dirty="0"/>
              <a:t>self</a:t>
            </a:r>
            <a:r>
              <a:rPr kumimoji="1" lang="zh-CN" altLang="en-US" dirty="0"/>
              <a:t> </a:t>
            </a:r>
            <a:r>
              <a:rPr kumimoji="1" lang="en-US" altLang="zh-CN" dirty="0"/>
              <a:t>information</a:t>
            </a:r>
            <a:r>
              <a:rPr kumimoji="1" lang="zh-CN" altLang="en-US" dirty="0"/>
              <a:t> </a:t>
            </a:r>
            <a:r>
              <a:rPr kumimoji="1" lang="en-US" altLang="zh-CN" dirty="0"/>
              <a:t>according</a:t>
            </a:r>
            <a:r>
              <a:rPr kumimoji="1" lang="zh-CN" altLang="en-US" dirty="0"/>
              <a:t> </a:t>
            </a:r>
            <a:r>
              <a:rPr kumimoji="1" lang="en-US" altLang="zh-CN" dirty="0"/>
              <a:t>to</a:t>
            </a:r>
            <a:r>
              <a:rPr kumimoji="1" lang="zh-CN" altLang="en-US" dirty="0"/>
              <a:t> </a:t>
            </a:r>
            <a:r>
              <a:rPr kumimoji="1" lang="en-US" altLang="zh-CN" dirty="0"/>
              <a:t>m</a:t>
            </a:r>
            <a:r>
              <a:rPr kumimoji="1" lang="zh-CN" altLang="en-US" dirty="0"/>
              <a:t> </a:t>
            </a:r>
            <a:r>
              <a:rPr kumimoji="1" lang="en-US" altLang="zh-CN" dirty="0"/>
              <a:t>and</a:t>
            </a:r>
            <a:r>
              <a:rPr kumimoji="1" lang="zh-CN" altLang="en-US" dirty="0"/>
              <a:t> </a:t>
            </a:r>
            <a:r>
              <a:rPr kumimoji="1" lang="en-US" altLang="zh-CN" dirty="0"/>
              <a:t>my</a:t>
            </a:r>
            <a:r>
              <a:rPr kumimoji="1" lang="zh-CN" altLang="en-US" dirty="0"/>
              <a:t> </a:t>
            </a:r>
            <a:r>
              <a:rPr kumimoji="1" lang="en-US" altLang="zh-CN" dirty="0"/>
              <a:t>own</a:t>
            </a:r>
            <a:r>
              <a:rPr kumimoji="1" lang="zh-CN" altLang="en-US" dirty="0"/>
              <a:t> </a:t>
            </a:r>
            <a:r>
              <a:rPr kumimoji="1" lang="en-US" altLang="zh-CN" dirty="0"/>
              <a:t>feature</a:t>
            </a:r>
            <a:endParaRPr kumimoji="1" lang="zh-CN" altLang="en-US" dirty="0"/>
          </a:p>
        </p:txBody>
      </p:sp>
      <p:sp>
        <p:nvSpPr>
          <p:cNvPr id="12" name="文本框 11">
            <a:extLst>
              <a:ext uri="{FF2B5EF4-FFF2-40B4-BE49-F238E27FC236}">
                <a16:creationId xmlns:a16="http://schemas.microsoft.com/office/drawing/2014/main" id="{A9AF316D-4A3C-8143-0323-CC7934B94424}"/>
              </a:ext>
            </a:extLst>
          </p:cNvPr>
          <p:cNvSpPr txBox="1"/>
          <p:nvPr/>
        </p:nvSpPr>
        <p:spPr>
          <a:xfrm>
            <a:off x="1025911" y="4781957"/>
            <a:ext cx="1422821" cy="369332"/>
          </a:xfrm>
          <a:prstGeom prst="rect">
            <a:avLst/>
          </a:prstGeom>
          <a:noFill/>
        </p:spPr>
        <p:txBody>
          <a:bodyPr wrap="square">
            <a:spAutoFit/>
          </a:bodyPr>
          <a:lstStyle/>
          <a:p>
            <a:r>
              <a:rPr kumimoji="1" lang="en-US" altLang="zh-CN" b="1" dirty="0"/>
              <a:t>Update</a:t>
            </a:r>
            <a:endParaRPr lang="zh-CN" altLang="en-US" b="1" dirty="0"/>
          </a:p>
        </p:txBody>
      </p:sp>
      <p:sp>
        <p:nvSpPr>
          <p:cNvPr id="2" name="文本框 1">
            <a:extLst>
              <a:ext uri="{FF2B5EF4-FFF2-40B4-BE49-F238E27FC236}">
                <a16:creationId xmlns:a16="http://schemas.microsoft.com/office/drawing/2014/main" id="{B5C1657E-8243-818B-5F50-5F987E1CA06A}"/>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43A6574B-88F1-FEE2-6D0E-C0C4E44116E8}"/>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C11A0A05-2CB4-EF50-FD2A-C574C1411A2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3751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Message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Passing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766437B6-83EE-23A3-13C7-AF6AB8D9965F}"/>
              </a:ext>
            </a:extLst>
          </p:cNvPr>
          <p:cNvPicPr>
            <a:picLocks noChangeAspect="1"/>
          </p:cNvPicPr>
          <p:nvPr/>
        </p:nvPicPr>
        <p:blipFill>
          <a:blip r:embed="rId3"/>
          <a:stretch>
            <a:fillRect/>
          </a:stretch>
        </p:blipFill>
        <p:spPr>
          <a:xfrm>
            <a:off x="1025911" y="1616620"/>
            <a:ext cx="7772400" cy="1317355"/>
          </a:xfrm>
          <a:prstGeom prst="rect">
            <a:avLst/>
          </a:prstGeom>
        </p:spPr>
      </p:pic>
      <p:sp>
        <p:nvSpPr>
          <p:cNvPr id="5" name="文本框 4">
            <a:extLst>
              <a:ext uri="{FF2B5EF4-FFF2-40B4-BE49-F238E27FC236}">
                <a16:creationId xmlns:a16="http://schemas.microsoft.com/office/drawing/2014/main" id="{AF9939E5-CE92-8754-17E5-0D472EC9FC2B}"/>
              </a:ext>
            </a:extLst>
          </p:cNvPr>
          <p:cNvSpPr txBox="1"/>
          <p:nvPr/>
        </p:nvSpPr>
        <p:spPr>
          <a:xfrm>
            <a:off x="1025911" y="3184736"/>
            <a:ext cx="4155180" cy="400110"/>
          </a:xfrm>
          <a:prstGeom prst="rect">
            <a:avLst/>
          </a:prstGeom>
          <a:noFill/>
        </p:spPr>
        <p:txBody>
          <a:bodyPr wrap="square" rtlCol="0">
            <a:spAutoFit/>
          </a:bodyPr>
          <a:lstStyle/>
          <a:p>
            <a:r>
              <a:rPr kumimoji="1" lang="en-US" altLang="zh-CN" dirty="0"/>
              <a:t>Requirement</a:t>
            </a:r>
            <a:r>
              <a:rPr kumimoji="1" lang="zh-CN" altLang="en-US" dirty="0"/>
              <a:t> </a:t>
            </a:r>
            <a:r>
              <a:rPr kumimoji="1" lang="en-US" altLang="zh-CN" dirty="0"/>
              <a:t>for</a:t>
            </a:r>
            <a:r>
              <a:rPr kumimoji="1" lang="zh-CN" altLang="en-US" dirty="0"/>
              <a:t> </a:t>
            </a:r>
            <a:r>
              <a:rPr kumimoji="1" lang="en-US" altLang="zh-CN" sz="2000" dirty="0">
                <a:solidFill>
                  <a:srgbClr val="00B0F0"/>
                </a:solidFill>
              </a:rPr>
              <a:t>aggregate</a:t>
            </a:r>
            <a:r>
              <a:rPr kumimoji="1" lang="zh-CN" altLang="en-US" sz="2000" dirty="0"/>
              <a:t>：</a:t>
            </a:r>
            <a:endParaRPr kumimoji="1" lang="zh-CN" altLang="en-US" dirty="0"/>
          </a:p>
        </p:txBody>
      </p:sp>
      <p:sp>
        <p:nvSpPr>
          <p:cNvPr id="10" name="文本框 9">
            <a:extLst>
              <a:ext uri="{FF2B5EF4-FFF2-40B4-BE49-F238E27FC236}">
                <a16:creationId xmlns:a16="http://schemas.microsoft.com/office/drawing/2014/main" id="{7D7222BB-7D43-34D4-CD55-17E0298AF984}"/>
              </a:ext>
            </a:extLst>
          </p:cNvPr>
          <p:cNvSpPr txBox="1"/>
          <p:nvPr/>
        </p:nvSpPr>
        <p:spPr>
          <a:xfrm>
            <a:off x="1025911" y="3721147"/>
            <a:ext cx="6400800" cy="523220"/>
          </a:xfrm>
          <a:prstGeom prst="rect">
            <a:avLst/>
          </a:prstGeom>
          <a:noFill/>
        </p:spPr>
        <p:txBody>
          <a:bodyPr wrap="square">
            <a:spAutoFit/>
          </a:bodyPr>
          <a:lstStyle/>
          <a:p>
            <a:r>
              <a:rPr kumimoji="1" lang="en-US" altLang="zh-CN" sz="2800" b="1" dirty="0">
                <a:solidFill>
                  <a:srgbClr val="FF0000"/>
                </a:solidFill>
              </a:rPr>
              <a:t>Permutation</a:t>
            </a:r>
            <a:r>
              <a:rPr kumimoji="1" lang="zh-CN" altLang="en-US" sz="2800" b="1" dirty="0">
                <a:solidFill>
                  <a:srgbClr val="FF0000"/>
                </a:solidFill>
              </a:rPr>
              <a:t> </a:t>
            </a:r>
            <a:r>
              <a:rPr kumimoji="1" lang="en-US" altLang="zh-CN" sz="2800" b="1" dirty="0">
                <a:solidFill>
                  <a:srgbClr val="FF0000"/>
                </a:solidFill>
              </a:rPr>
              <a:t>invariant</a:t>
            </a:r>
            <a:endParaRPr lang="zh-CN" altLang="en-US" sz="2800" b="1" dirty="0">
              <a:solidFill>
                <a:srgbClr val="FF0000"/>
              </a:solidFill>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F8E9EF1-D7CF-A650-D7CD-F7358D2A5EB8}"/>
                  </a:ext>
                </a:extLst>
              </p:cNvPr>
              <p:cNvSpPr txBox="1"/>
              <p:nvPr/>
            </p:nvSpPr>
            <p:spPr>
              <a:xfrm>
                <a:off x="4912111" y="3890528"/>
                <a:ext cx="55215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1,2,3</m:t>
                          </m:r>
                        </m:e>
                      </m:d>
                      <m:r>
                        <a:rPr kumimoji="1" lang="en-US" altLang="zh-CN" i="1">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{1,3,2}</m:t>
                      </m:r>
                      <m:r>
                        <a:rPr kumimoji="1" lang="en-US" altLang="zh-CN" i="1">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2,1,3</m:t>
                      </m:r>
                      <m:r>
                        <a:rPr kumimoji="1" lang="en-US" altLang="zh-CN" i="1">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2</m:t>
                      </m:r>
                      <m:r>
                        <a:rPr kumimoji="1" lang="en-US" altLang="zh-CN" i="1">
                          <a:latin typeface="Cambria Math" panose="02040503050406030204" pitchFamily="18" charset="0"/>
                          <a:ea typeface="Cambria Math" panose="02040503050406030204" pitchFamily="18" charset="0"/>
                        </a:rPr>
                        <m:t>,3,</m:t>
                      </m:r>
                      <m:r>
                        <a:rPr kumimoji="1" lang="en-US" altLang="zh-CN" b="0" i="1" smtClean="0">
                          <a:latin typeface="Cambria Math" panose="02040503050406030204" pitchFamily="18" charset="0"/>
                          <a:ea typeface="Cambria Math" panose="02040503050406030204" pitchFamily="18" charset="0"/>
                        </a:rPr>
                        <m:t>1</m:t>
                      </m:r>
                      <m:r>
                        <a:rPr kumimoji="1" lang="en-US" altLang="zh-CN" i="1">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3</m:t>
                      </m:r>
                      <m:r>
                        <a:rPr kumimoji="1" lang="en-US" altLang="zh-CN" i="1">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1</m:t>
                      </m:r>
                      <m:r>
                        <a:rPr kumimoji="1" lang="en-US" altLang="zh-CN" i="1">
                          <a:latin typeface="Cambria Math" panose="02040503050406030204" pitchFamily="18" charset="0"/>
                          <a:ea typeface="Cambria Math" panose="02040503050406030204" pitchFamily="18" charset="0"/>
                        </a:rPr>
                        <m:t>,2}≅{</m:t>
                      </m:r>
                      <m:r>
                        <a:rPr kumimoji="1" lang="en-US" altLang="zh-CN" b="0" i="1" smtClean="0">
                          <a:latin typeface="Cambria Math" panose="02040503050406030204" pitchFamily="18" charset="0"/>
                          <a:ea typeface="Cambria Math" panose="02040503050406030204" pitchFamily="18" charset="0"/>
                        </a:rPr>
                        <m:t>3</m:t>
                      </m:r>
                      <m:r>
                        <a:rPr kumimoji="1" lang="en-US" altLang="zh-CN" i="1">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2</m:t>
                      </m:r>
                      <m:r>
                        <a:rPr kumimoji="1" lang="en-US" altLang="zh-CN" i="1">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1</m:t>
                      </m:r>
                      <m:r>
                        <a:rPr kumimoji="1" lang="en-US" altLang="zh-CN" i="1">
                          <a:latin typeface="Cambria Math" panose="02040503050406030204" pitchFamily="18" charset="0"/>
                          <a:ea typeface="Cambria Math" panose="02040503050406030204" pitchFamily="18" charset="0"/>
                        </a:rPr>
                        <m:t>}</m:t>
                      </m:r>
                    </m:oMath>
                  </m:oMathPara>
                </a14:m>
                <a:endParaRPr kumimoji="1" lang="zh-CN" altLang="en-US" dirty="0"/>
              </a:p>
            </p:txBody>
          </p:sp>
        </mc:Choice>
        <mc:Fallback xmlns="">
          <p:sp>
            <p:nvSpPr>
              <p:cNvPr id="2" name="文本框 1">
                <a:extLst>
                  <a:ext uri="{FF2B5EF4-FFF2-40B4-BE49-F238E27FC236}">
                    <a16:creationId xmlns:a16="http://schemas.microsoft.com/office/drawing/2014/main" id="{2F8E9EF1-D7CF-A650-D7CD-F7358D2A5EB8}"/>
                  </a:ext>
                </a:extLst>
              </p:cNvPr>
              <p:cNvSpPr txBox="1">
                <a:spLocks noRot="1" noChangeAspect="1" noMove="1" noResize="1" noEditPoints="1" noAdjustHandles="1" noChangeArrowheads="1" noChangeShapeType="1" noTextEdit="1"/>
              </p:cNvSpPr>
              <p:nvPr/>
            </p:nvSpPr>
            <p:spPr>
              <a:xfrm>
                <a:off x="4912111" y="3890528"/>
                <a:ext cx="5521576" cy="276999"/>
              </a:xfrm>
              <a:prstGeom prst="rect">
                <a:avLst/>
              </a:prstGeom>
              <a:blipFill>
                <a:blip r:embed="rId5"/>
                <a:stretch>
                  <a:fillRect t="-4348" r="-1147" b="-304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B1AF709-D413-D9EB-69B8-F8BF9CD20F34}"/>
                  </a:ext>
                </a:extLst>
              </p:cNvPr>
              <p:cNvSpPr txBox="1"/>
              <p:nvPr/>
            </p:nvSpPr>
            <p:spPr>
              <a:xfrm>
                <a:off x="1025911" y="5467165"/>
                <a:ext cx="68233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𝑀𝑒𝑎𝑛</m:t>
                      </m:r>
                      <m:d>
                        <m:dPr>
                          <m:ctrlPr>
                            <a:rPr kumimoji="1" lang="en-US" altLang="zh-CN" b="0" i="1" smtClean="0">
                              <a:latin typeface="Cambria Math" panose="02040503050406030204" pitchFamily="18" charset="0"/>
                            </a:rPr>
                          </m:ctrlPr>
                        </m:dPr>
                        <m:e>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1,2,3</m:t>
                              </m:r>
                            </m:e>
                          </m:d>
                        </m:e>
                      </m:d>
                      <m:r>
                        <a:rPr kumimoji="1" lang="en-US" altLang="zh-CN" b="0" i="1" smtClean="0">
                          <a:latin typeface="Cambria Math" panose="02040503050406030204" pitchFamily="18" charset="0"/>
                        </a:rPr>
                        <m:t>=2,</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𝑆𝑢𝑚</m:t>
                      </m:r>
                      <m:d>
                        <m:dPr>
                          <m:ctrlPr>
                            <a:rPr kumimoji="1" lang="en-US" altLang="zh-CN" b="0" i="1" smtClean="0">
                              <a:latin typeface="Cambria Math" panose="02040503050406030204" pitchFamily="18" charset="0"/>
                            </a:rPr>
                          </m:ctrlPr>
                        </m:dPr>
                        <m:e>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1,2,3</m:t>
                              </m:r>
                            </m:e>
                          </m:d>
                        </m:e>
                      </m:d>
                      <m:r>
                        <a:rPr kumimoji="1" lang="en-US" altLang="zh-CN" b="0" i="1" smtClean="0">
                          <a:latin typeface="Cambria Math" panose="02040503050406030204" pitchFamily="18" charset="0"/>
                        </a:rPr>
                        <m:t>=6,</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𝑃𝑟𝑜𝑑𝑢𝑐𝑡</m:t>
                      </m:r>
                      <m:d>
                        <m:dPr>
                          <m:ctrlPr>
                            <a:rPr kumimoji="1" lang="en-US" altLang="zh-CN" b="0" i="1" smtClean="0">
                              <a:latin typeface="Cambria Math" panose="02040503050406030204" pitchFamily="18" charset="0"/>
                            </a:rPr>
                          </m:ctrlPr>
                        </m:dPr>
                        <m:e>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1,2,3</m:t>
                              </m:r>
                            </m:e>
                          </m:d>
                        </m:e>
                      </m:d>
                      <m:r>
                        <a:rPr kumimoji="1" lang="en-US" altLang="zh-CN" b="0" i="1" smtClean="0">
                          <a:latin typeface="Cambria Math" panose="02040503050406030204" pitchFamily="18" charset="0"/>
                        </a:rPr>
                        <m:t>=6</m:t>
                      </m:r>
                    </m:oMath>
                  </m:oMathPara>
                </a14:m>
                <a:endParaRPr kumimoji="1" lang="zh-CN" altLang="en-US" dirty="0"/>
              </a:p>
            </p:txBody>
          </p:sp>
        </mc:Choice>
        <mc:Fallback xmlns="">
          <p:sp>
            <p:nvSpPr>
              <p:cNvPr id="3" name="文本框 2">
                <a:extLst>
                  <a:ext uri="{FF2B5EF4-FFF2-40B4-BE49-F238E27FC236}">
                    <a16:creationId xmlns:a16="http://schemas.microsoft.com/office/drawing/2014/main" id="{DB1AF709-D413-D9EB-69B8-F8BF9CD20F34}"/>
                  </a:ext>
                </a:extLst>
              </p:cNvPr>
              <p:cNvSpPr txBox="1">
                <a:spLocks noRot="1" noChangeAspect="1" noMove="1" noResize="1" noEditPoints="1" noAdjustHandles="1" noChangeArrowheads="1" noChangeShapeType="1" noTextEdit="1"/>
              </p:cNvSpPr>
              <p:nvPr/>
            </p:nvSpPr>
            <p:spPr>
              <a:xfrm>
                <a:off x="1025911" y="5467165"/>
                <a:ext cx="6823343" cy="276999"/>
              </a:xfrm>
              <a:prstGeom prst="rect">
                <a:avLst/>
              </a:prstGeom>
              <a:blipFill>
                <a:blip r:embed="rId6"/>
                <a:stretch>
                  <a:fillRect l="-371" t="-8696" r="-371" b="-3478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D66E542B-2C09-07A6-0D01-848F22E8EBC9}"/>
              </a:ext>
            </a:extLst>
          </p:cNvPr>
          <p:cNvSpPr txBox="1"/>
          <p:nvPr/>
        </p:nvSpPr>
        <p:spPr>
          <a:xfrm>
            <a:off x="1025911" y="5065756"/>
            <a:ext cx="2895160" cy="369332"/>
          </a:xfrm>
          <a:prstGeom prst="rect">
            <a:avLst/>
          </a:prstGeom>
          <a:noFill/>
        </p:spPr>
        <p:txBody>
          <a:bodyPr wrap="square" rtlCol="0">
            <a:spAutoFit/>
          </a:bodyPr>
          <a:lstStyle/>
          <a:p>
            <a:r>
              <a:rPr kumimoji="1" lang="en-US" altLang="zh-CN" dirty="0"/>
              <a:t>Examples:</a:t>
            </a:r>
            <a:endParaRPr kumimoji="1" lang="zh-CN" altLang="en-US" dirty="0"/>
          </a:p>
        </p:txBody>
      </p:sp>
      <p:sp>
        <p:nvSpPr>
          <p:cNvPr id="6" name="文本框 5">
            <a:extLst>
              <a:ext uri="{FF2B5EF4-FFF2-40B4-BE49-F238E27FC236}">
                <a16:creationId xmlns:a16="http://schemas.microsoft.com/office/drawing/2014/main" id="{94A6C02B-D4D1-58A9-3B2C-8CE078E8DE42}"/>
              </a:ext>
            </a:extLst>
          </p:cNvPr>
          <p:cNvSpPr txBox="1"/>
          <p:nvPr/>
        </p:nvSpPr>
        <p:spPr>
          <a:xfrm>
            <a:off x="1025911" y="4276118"/>
            <a:ext cx="6400800" cy="523220"/>
          </a:xfrm>
          <a:prstGeom prst="rect">
            <a:avLst/>
          </a:prstGeom>
          <a:noFill/>
        </p:spPr>
        <p:txBody>
          <a:bodyPr wrap="square">
            <a:spAutoFit/>
          </a:bodyPr>
          <a:lstStyle/>
          <a:p>
            <a:r>
              <a:rPr kumimoji="1" lang="en-US" altLang="zh-CN" sz="2800" b="1" dirty="0">
                <a:solidFill>
                  <a:srgbClr val="FF0000"/>
                </a:solidFill>
              </a:rPr>
              <a:t>Variant</a:t>
            </a:r>
            <a:r>
              <a:rPr kumimoji="1" lang="zh-CN" altLang="en-US" sz="2800" b="1" dirty="0">
                <a:solidFill>
                  <a:srgbClr val="FF0000"/>
                </a:solidFill>
              </a:rPr>
              <a:t> </a:t>
            </a:r>
            <a:r>
              <a:rPr kumimoji="1" lang="en-US" altLang="zh-CN" sz="2800" b="1" dirty="0">
                <a:solidFill>
                  <a:srgbClr val="FF0000"/>
                </a:solidFill>
              </a:rPr>
              <a:t>Length</a:t>
            </a:r>
            <a:endParaRPr lang="zh-CN" altLang="en-US" sz="2800" b="1" dirty="0">
              <a:solidFill>
                <a:srgbClr val="FF0000"/>
              </a:solidFill>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9DF35CF-075F-49B8-1E92-97DA0389A67A}"/>
                  </a:ext>
                </a:extLst>
              </p:cNvPr>
              <p:cNvSpPr txBox="1"/>
              <p:nvPr/>
            </p:nvSpPr>
            <p:spPr>
              <a:xfrm>
                <a:off x="4912111" y="4400083"/>
                <a:ext cx="17152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1,2,3</m:t>
                          </m:r>
                        </m:e>
                      </m:d>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1, 2</m:t>
                          </m:r>
                        </m:e>
                      </m:d>
                      <m:r>
                        <a:rPr kumimoji="1" lang="en-US" altLang="zh-CN" b="0" i="1" smtClean="0">
                          <a:latin typeface="Cambria Math" panose="02040503050406030204" pitchFamily="18" charset="0"/>
                          <a:ea typeface="Cambria Math" panose="02040503050406030204" pitchFamily="18" charset="0"/>
                        </a:rPr>
                        <m:t>,{6}</m:t>
                      </m:r>
                    </m:oMath>
                  </m:oMathPara>
                </a14:m>
                <a:endParaRPr kumimoji="1" lang="zh-CN" altLang="en-US" dirty="0"/>
              </a:p>
            </p:txBody>
          </p:sp>
        </mc:Choice>
        <mc:Fallback xmlns="">
          <p:sp>
            <p:nvSpPr>
              <p:cNvPr id="11" name="文本框 10">
                <a:extLst>
                  <a:ext uri="{FF2B5EF4-FFF2-40B4-BE49-F238E27FC236}">
                    <a16:creationId xmlns:a16="http://schemas.microsoft.com/office/drawing/2014/main" id="{79DF35CF-075F-49B8-1E92-97DA0389A67A}"/>
                  </a:ext>
                </a:extLst>
              </p:cNvPr>
              <p:cNvSpPr txBox="1">
                <a:spLocks noRot="1" noChangeAspect="1" noMove="1" noResize="1" noEditPoints="1" noAdjustHandles="1" noChangeArrowheads="1" noChangeShapeType="1" noTextEdit="1"/>
              </p:cNvSpPr>
              <p:nvPr/>
            </p:nvSpPr>
            <p:spPr>
              <a:xfrm>
                <a:off x="4912111" y="4400083"/>
                <a:ext cx="1715278" cy="276999"/>
              </a:xfrm>
              <a:prstGeom prst="rect">
                <a:avLst/>
              </a:prstGeom>
              <a:blipFill>
                <a:blip r:embed="rId7"/>
                <a:stretch>
                  <a:fillRect r="-4412" b="-34783"/>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3174514C-4FBE-CDCD-EDB6-C6672F430E6F}"/>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13" name="图片 12">
            <a:extLst>
              <a:ext uri="{FF2B5EF4-FFF2-40B4-BE49-F238E27FC236}">
                <a16:creationId xmlns:a16="http://schemas.microsoft.com/office/drawing/2014/main" id="{4C444816-04EE-F286-6B84-18E59A5AA269}"/>
              </a:ext>
            </a:extLst>
          </p:cNvPr>
          <p:cNvPicPr>
            <a:picLocks noChangeAspect="1"/>
          </p:cNvPicPr>
          <p:nvPr/>
        </p:nvPicPr>
        <p:blipFill>
          <a:blip r:embed="rId8"/>
          <a:stretch>
            <a:fillRect/>
          </a:stretch>
        </p:blipFill>
        <p:spPr>
          <a:xfrm>
            <a:off x="11502886" y="6303184"/>
            <a:ext cx="465794" cy="465794"/>
          </a:xfrm>
          <a:prstGeom prst="rect">
            <a:avLst/>
          </a:prstGeom>
        </p:spPr>
      </p:pic>
      <p:pic>
        <p:nvPicPr>
          <p:cNvPr id="14" name="Picture 5" descr="Z:\e\建院\logo\uplogo copy.png">
            <a:extLst>
              <a:ext uri="{FF2B5EF4-FFF2-40B4-BE49-F238E27FC236}">
                <a16:creationId xmlns:a16="http://schemas.microsoft.com/office/drawing/2014/main" id="{9129462B-A985-4032-7679-51FEA8826325}"/>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6121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Deep Set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F3EA9129-85B2-1BE2-56E7-99C8A046FEBB}"/>
              </a:ext>
            </a:extLst>
          </p:cNvPr>
          <p:cNvPicPr>
            <a:picLocks noChangeAspect="1"/>
          </p:cNvPicPr>
          <p:nvPr/>
        </p:nvPicPr>
        <p:blipFill>
          <a:blip r:embed="rId3"/>
          <a:stretch>
            <a:fillRect/>
          </a:stretch>
        </p:blipFill>
        <p:spPr>
          <a:xfrm>
            <a:off x="3228134" y="1236991"/>
            <a:ext cx="6088913" cy="4384017"/>
          </a:xfrm>
          <a:prstGeom prst="rect">
            <a:avLst/>
          </a:prstGeom>
        </p:spPr>
      </p:pic>
      <p:sp>
        <p:nvSpPr>
          <p:cNvPr id="9" name="文本框 8">
            <a:extLst>
              <a:ext uri="{FF2B5EF4-FFF2-40B4-BE49-F238E27FC236}">
                <a16:creationId xmlns:a16="http://schemas.microsoft.com/office/drawing/2014/main" id="{F9442552-9EC9-CDEE-6AB3-427632307BA1}"/>
              </a:ext>
            </a:extLst>
          </p:cNvPr>
          <p:cNvSpPr txBox="1"/>
          <p:nvPr/>
        </p:nvSpPr>
        <p:spPr>
          <a:xfrm>
            <a:off x="724829" y="6288440"/>
            <a:ext cx="6405880" cy="369332"/>
          </a:xfrm>
          <a:prstGeom prst="rect">
            <a:avLst/>
          </a:prstGeom>
          <a:noFill/>
        </p:spPr>
        <p:txBody>
          <a:bodyPr wrap="square">
            <a:spAutoFit/>
          </a:bodyPr>
          <a:lstStyle/>
          <a:p>
            <a:r>
              <a:rPr lang="zh-CN" altLang="en-US" dirty="0"/>
              <a:t>https://arxiv.org/pdf/1703.06114.pdf</a:t>
            </a:r>
          </a:p>
        </p:txBody>
      </p:sp>
      <p:pic>
        <p:nvPicPr>
          <p:cNvPr id="4" name="图片 3">
            <a:extLst>
              <a:ext uri="{FF2B5EF4-FFF2-40B4-BE49-F238E27FC236}">
                <a16:creationId xmlns:a16="http://schemas.microsoft.com/office/drawing/2014/main" id="{CF81F0B9-B224-1D54-5397-040594A5DE06}"/>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CF29623D-9764-4CC7-EE8F-9883EC84257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4577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Deep Set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9442552-9EC9-CDEE-6AB3-427632307BA1}"/>
              </a:ext>
            </a:extLst>
          </p:cNvPr>
          <p:cNvSpPr txBox="1"/>
          <p:nvPr/>
        </p:nvSpPr>
        <p:spPr>
          <a:xfrm>
            <a:off x="724829" y="6288440"/>
            <a:ext cx="6405880" cy="369332"/>
          </a:xfrm>
          <a:prstGeom prst="rect">
            <a:avLst/>
          </a:prstGeom>
          <a:noFill/>
        </p:spPr>
        <p:txBody>
          <a:bodyPr wrap="square">
            <a:spAutoFit/>
          </a:bodyPr>
          <a:lstStyle/>
          <a:p>
            <a:r>
              <a:rPr lang="zh-CN" altLang="en-US" dirty="0"/>
              <a:t>https://arxiv.org/pdf/1703.06114.pdf</a:t>
            </a:r>
          </a:p>
        </p:txBody>
      </p:sp>
      <p:sp>
        <p:nvSpPr>
          <p:cNvPr id="4" name="文本框 3">
            <a:extLst>
              <a:ext uri="{FF2B5EF4-FFF2-40B4-BE49-F238E27FC236}">
                <a16:creationId xmlns:a16="http://schemas.microsoft.com/office/drawing/2014/main" id="{45DA829F-BAA0-917D-42DA-24F1AA10153E}"/>
              </a:ext>
            </a:extLst>
          </p:cNvPr>
          <p:cNvSpPr txBox="1"/>
          <p:nvPr/>
        </p:nvSpPr>
        <p:spPr>
          <a:xfrm>
            <a:off x="1661160" y="1740932"/>
            <a:ext cx="6624320" cy="369332"/>
          </a:xfrm>
          <a:prstGeom prst="rect">
            <a:avLst/>
          </a:prstGeom>
          <a:noFill/>
        </p:spPr>
        <p:txBody>
          <a:bodyPr wrap="square" rtlCol="0">
            <a:spAutoFit/>
          </a:bodyPr>
          <a:lstStyle/>
          <a:p>
            <a:r>
              <a:rPr kumimoji="1" lang="en-US" altLang="zh-CN" dirty="0"/>
              <a:t>Aggregation Function must be set function(permutation invariant):</a:t>
            </a:r>
            <a:endParaRPr kumimoji="1" lang="zh-CN" altLang="en-US" dirty="0"/>
          </a:p>
        </p:txBody>
      </p:sp>
      <p:pic>
        <p:nvPicPr>
          <p:cNvPr id="5" name="图片 4">
            <a:extLst>
              <a:ext uri="{FF2B5EF4-FFF2-40B4-BE49-F238E27FC236}">
                <a16:creationId xmlns:a16="http://schemas.microsoft.com/office/drawing/2014/main" id="{4B146316-6B4D-E5FF-EF79-6780280C8057}"/>
              </a:ext>
            </a:extLst>
          </p:cNvPr>
          <p:cNvPicPr>
            <a:picLocks noChangeAspect="1"/>
          </p:cNvPicPr>
          <p:nvPr/>
        </p:nvPicPr>
        <p:blipFill>
          <a:blip r:embed="rId3"/>
          <a:stretch>
            <a:fillRect/>
          </a:stretch>
        </p:blipFill>
        <p:spPr>
          <a:xfrm>
            <a:off x="1661160" y="2330179"/>
            <a:ext cx="7772400" cy="453099"/>
          </a:xfrm>
          <a:prstGeom prst="rect">
            <a:avLst/>
          </a:prstGeom>
        </p:spPr>
      </p:pic>
      <p:pic>
        <p:nvPicPr>
          <p:cNvPr id="6" name="图片 5">
            <a:extLst>
              <a:ext uri="{FF2B5EF4-FFF2-40B4-BE49-F238E27FC236}">
                <a16:creationId xmlns:a16="http://schemas.microsoft.com/office/drawing/2014/main" id="{CD4A3F8F-4ACE-E742-E80A-2213419B938E}"/>
              </a:ext>
            </a:extLst>
          </p:cNvPr>
          <p:cNvPicPr>
            <a:picLocks noChangeAspect="1"/>
          </p:cNvPicPr>
          <p:nvPr/>
        </p:nvPicPr>
        <p:blipFill>
          <a:blip r:embed="rId4"/>
          <a:stretch>
            <a:fillRect/>
          </a:stretch>
        </p:blipFill>
        <p:spPr>
          <a:xfrm>
            <a:off x="1661160" y="3690141"/>
            <a:ext cx="7772400" cy="711886"/>
          </a:xfrm>
          <a:prstGeom prst="rect">
            <a:avLst/>
          </a:prstGeom>
        </p:spPr>
      </p:pic>
      <p:pic>
        <p:nvPicPr>
          <p:cNvPr id="3" name="图片 2">
            <a:extLst>
              <a:ext uri="{FF2B5EF4-FFF2-40B4-BE49-F238E27FC236}">
                <a16:creationId xmlns:a16="http://schemas.microsoft.com/office/drawing/2014/main" id="{05C7FDE3-7DAE-473B-D909-2A6F7D7A2CEB}"/>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10" name="Picture 5" descr="Z:\e\建院\logo\uplogo copy.png">
            <a:extLst>
              <a:ext uri="{FF2B5EF4-FFF2-40B4-BE49-F238E27FC236}">
                <a16:creationId xmlns:a16="http://schemas.microsoft.com/office/drawing/2014/main" id="{13D8E934-2A71-FCBF-AAEC-40BDF5027AF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9444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Deep Set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9442552-9EC9-CDEE-6AB3-427632307BA1}"/>
              </a:ext>
            </a:extLst>
          </p:cNvPr>
          <p:cNvSpPr txBox="1"/>
          <p:nvPr/>
        </p:nvSpPr>
        <p:spPr>
          <a:xfrm>
            <a:off x="724829" y="6288440"/>
            <a:ext cx="6405880" cy="369332"/>
          </a:xfrm>
          <a:prstGeom prst="rect">
            <a:avLst/>
          </a:prstGeom>
          <a:noFill/>
        </p:spPr>
        <p:txBody>
          <a:bodyPr wrap="square">
            <a:spAutoFit/>
          </a:bodyPr>
          <a:lstStyle/>
          <a:p>
            <a:r>
              <a:rPr lang="zh-CN" altLang="en-US" dirty="0"/>
              <a:t>https://arxiv.org/pdf/1703.06114.pdf</a:t>
            </a:r>
          </a:p>
        </p:txBody>
      </p:sp>
      <p:sp>
        <p:nvSpPr>
          <p:cNvPr id="4" name="文本框 3">
            <a:extLst>
              <a:ext uri="{FF2B5EF4-FFF2-40B4-BE49-F238E27FC236}">
                <a16:creationId xmlns:a16="http://schemas.microsoft.com/office/drawing/2014/main" id="{45DA829F-BAA0-917D-42DA-24F1AA10153E}"/>
              </a:ext>
            </a:extLst>
          </p:cNvPr>
          <p:cNvSpPr txBox="1"/>
          <p:nvPr/>
        </p:nvSpPr>
        <p:spPr>
          <a:xfrm>
            <a:off x="1661160" y="1740932"/>
            <a:ext cx="6624320" cy="369332"/>
          </a:xfrm>
          <a:prstGeom prst="rect">
            <a:avLst/>
          </a:prstGeom>
          <a:noFill/>
        </p:spPr>
        <p:txBody>
          <a:bodyPr wrap="square" rtlCol="0">
            <a:spAutoFit/>
          </a:bodyPr>
          <a:lstStyle/>
          <a:p>
            <a:r>
              <a:rPr kumimoji="1" lang="en-US" altLang="zh-CN" dirty="0"/>
              <a:t>Aggregation Function must be set function(permutation invariant):</a:t>
            </a:r>
            <a:endParaRPr kumimoji="1" lang="zh-CN" altLang="en-US" dirty="0"/>
          </a:p>
        </p:txBody>
      </p:sp>
      <p:pic>
        <p:nvPicPr>
          <p:cNvPr id="5" name="图片 4">
            <a:extLst>
              <a:ext uri="{FF2B5EF4-FFF2-40B4-BE49-F238E27FC236}">
                <a16:creationId xmlns:a16="http://schemas.microsoft.com/office/drawing/2014/main" id="{4B146316-6B4D-E5FF-EF79-6780280C8057}"/>
              </a:ext>
            </a:extLst>
          </p:cNvPr>
          <p:cNvPicPr>
            <a:picLocks noChangeAspect="1"/>
          </p:cNvPicPr>
          <p:nvPr/>
        </p:nvPicPr>
        <p:blipFill>
          <a:blip r:embed="rId3"/>
          <a:stretch>
            <a:fillRect/>
          </a:stretch>
        </p:blipFill>
        <p:spPr>
          <a:xfrm>
            <a:off x="1661160" y="2330179"/>
            <a:ext cx="7772400" cy="453099"/>
          </a:xfrm>
          <a:prstGeom prst="rect">
            <a:avLst/>
          </a:prstGeom>
        </p:spPr>
      </p:pic>
      <p:pic>
        <p:nvPicPr>
          <p:cNvPr id="6" name="图片 5">
            <a:extLst>
              <a:ext uri="{FF2B5EF4-FFF2-40B4-BE49-F238E27FC236}">
                <a16:creationId xmlns:a16="http://schemas.microsoft.com/office/drawing/2014/main" id="{CD4A3F8F-4ACE-E742-E80A-2213419B938E}"/>
              </a:ext>
            </a:extLst>
          </p:cNvPr>
          <p:cNvPicPr>
            <a:picLocks noChangeAspect="1"/>
          </p:cNvPicPr>
          <p:nvPr/>
        </p:nvPicPr>
        <p:blipFill>
          <a:blip r:embed="rId4"/>
          <a:stretch>
            <a:fillRect/>
          </a:stretch>
        </p:blipFill>
        <p:spPr>
          <a:xfrm>
            <a:off x="1661160" y="3073057"/>
            <a:ext cx="7772400" cy="711886"/>
          </a:xfrm>
          <a:prstGeom prst="rect">
            <a:avLst/>
          </a:prstGeom>
        </p:spPr>
      </p:pic>
      <p:pic>
        <p:nvPicPr>
          <p:cNvPr id="2" name="图片 1">
            <a:extLst>
              <a:ext uri="{FF2B5EF4-FFF2-40B4-BE49-F238E27FC236}">
                <a16:creationId xmlns:a16="http://schemas.microsoft.com/office/drawing/2014/main" id="{00EC04A1-822F-3613-63F6-C68B49C402BB}"/>
              </a:ext>
            </a:extLst>
          </p:cNvPr>
          <p:cNvPicPr>
            <a:picLocks noChangeAspect="1"/>
          </p:cNvPicPr>
          <p:nvPr/>
        </p:nvPicPr>
        <p:blipFill>
          <a:blip r:embed="rId5"/>
          <a:stretch>
            <a:fillRect/>
          </a:stretch>
        </p:blipFill>
        <p:spPr>
          <a:xfrm>
            <a:off x="1752091" y="4360897"/>
            <a:ext cx="3429000" cy="889000"/>
          </a:xfrm>
          <a:prstGeom prst="rect">
            <a:avLst/>
          </a:prstGeom>
        </p:spPr>
      </p:pic>
      <p:pic>
        <p:nvPicPr>
          <p:cNvPr id="10" name="图片 9">
            <a:extLst>
              <a:ext uri="{FF2B5EF4-FFF2-40B4-BE49-F238E27FC236}">
                <a16:creationId xmlns:a16="http://schemas.microsoft.com/office/drawing/2014/main" id="{356A2DC8-B11F-97B0-CC01-F446AA0BF928}"/>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11" name="Picture 5" descr="Z:\e\建院\logo\uplogo copy.png">
            <a:extLst>
              <a:ext uri="{FF2B5EF4-FFF2-40B4-BE49-F238E27FC236}">
                <a16:creationId xmlns:a16="http://schemas.microsoft.com/office/drawing/2014/main" id="{51422AFD-9DA2-C7A1-13E4-E512DB85B7D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1220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Convolutional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Network(GCN)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523220"/>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hlinkClick r:id="rId3"/>
              </a:rPr>
              <a:t>https://tkipf.github.io/graph-convolutional-networks/</a:t>
            </a:r>
            <a:endParaRPr lang="en" altLang="zh-CN" sz="14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B2CFAAC8-C7C6-7CF8-F418-1D78FD78E2B8}"/>
              </a:ext>
            </a:extLst>
          </p:cNvPr>
          <p:cNvPicPr>
            <a:picLocks noChangeAspect="1"/>
          </p:cNvPicPr>
          <p:nvPr/>
        </p:nvPicPr>
        <p:blipFill>
          <a:blip r:embed="rId4"/>
          <a:stretch>
            <a:fillRect/>
          </a:stretch>
        </p:blipFill>
        <p:spPr>
          <a:xfrm>
            <a:off x="2915619" y="1236802"/>
            <a:ext cx="6019800" cy="4711700"/>
          </a:xfrm>
          <a:prstGeom prst="rect">
            <a:avLst/>
          </a:prstGeom>
        </p:spPr>
      </p:pic>
      <p:pic>
        <p:nvPicPr>
          <p:cNvPr id="3" name="图片 2">
            <a:extLst>
              <a:ext uri="{FF2B5EF4-FFF2-40B4-BE49-F238E27FC236}">
                <a16:creationId xmlns:a16="http://schemas.microsoft.com/office/drawing/2014/main" id="{AD1967C6-DC2C-A7DC-551F-246BEE363EFB}"/>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25DE46DC-952A-486A-E312-6946648D9F5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71948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Convolutional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Network(GCN)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523220"/>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hlinkClick r:id="rId3"/>
              </a:rPr>
              <a:t>https://tkipf.github.io/graph-convolutional-networks/</a:t>
            </a:r>
            <a:endParaRPr lang="en" altLang="zh-CN" sz="14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p:txBody>
      </p:sp>
      <p:pic>
        <p:nvPicPr>
          <p:cNvPr id="1026" name="Picture 2" descr="【Graph Neural Network】GCN: 算法原理，实现和应用 - 知乎">
            <a:extLst>
              <a:ext uri="{FF2B5EF4-FFF2-40B4-BE49-F238E27FC236}">
                <a16:creationId xmlns:a16="http://schemas.microsoft.com/office/drawing/2014/main" id="{5E212D15-084D-7057-F900-358FAF8AD4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304" y="1959223"/>
            <a:ext cx="6465070" cy="31778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39F6BD5-D86A-E3C1-020F-C0C95FC34580}"/>
                  </a:ext>
                </a:extLst>
              </p:cNvPr>
              <p:cNvSpPr txBox="1"/>
              <p:nvPr/>
            </p:nvSpPr>
            <p:spPr>
              <a:xfrm>
                <a:off x="6930888" y="1797330"/>
                <a:ext cx="5181675" cy="662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𝑚</m:t>
                          </m:r>
                        </m:e>
                        <m:sub>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sub>
                        <m:sup>
                          <m:r>
                            <a:rPr kumimoji="1" lang="en-US" altLang="zh-CN" b="0" i="1" smtClean="0">
                              <a:latin typeface="Cambria Math" panose="02040503050406030204" pitchFamily="18" charset="0"/>
                            </a:rPr>
                            <m:t>𝑘</m:t>
                          </m:r>
                        </m:sup>
                      </m:sSub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𝐴𝑔𝑔𝑟𝑎𝑔𝑎𝑡𝑒</m:t>
                      </m:r>
                      <m:d>
                        <m:dPr>
                          <m:ctrlPr>
                            <a:rPr kumimoji="1" lang="en-US" altLang="zh-CN" b="0" i="1" smtClean="0">
                              <a:latin typeface="Cambria Math" panose="02040503050406030204" pitchFamily="18" charset="0"/>
                            </a:rPr>
                          </m:ctrlPr>
                        </m:dPr>
                        <m:e>
                          <m:d>
                            <m:dPr>
                              <m:begChr m:val="{"/>
                              <m:endChr m:val="}"/>
                              <m:ctrlPr>
                                <a:rPr kumimoji="1" lang="en-US" altLang="zh-CN" b="0" i="1" smtClean="0">
                                  <a:latin typeface="Cambria Math" panose="02040503050406030204" pitchFamily="18" charset="0"/>
                                </a:rPr>
                              </m:ctrlPr>
                            </m:dPr>
                            <m:e>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h</m:t>
                                  </m:r>
                                </m:e>
                                <m:sub>
                                  <m:r>
                                    <a:rPr kumimoji="1" lang="en-US" altLang="zh-CN" i="1">
                                      <a:latin typeface="Cambria Math" panose="02040503050406030204" pitchFamily="18" charset="0"/>
                                    </a:rPr>
                                    <m:t>𝑢</m:t>
                                  </m:r>
                                </m:sub>
                                <m:sup>
                                  <m:r>
                                    <a:rPr kumimoji="1" lang="en-US" altLang="zh-CN" i="1">
                                      <a:latin typeface="Cambria Math" panose="02040503050406030204" pitchFamily="18" charset="0"/>
                                    </a:rPr>
                                    <m:t>𝑘</m:t>
                                  </m:r>
                                </m:sup>
                              </m:sSub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𝑣</m:t>
                              </m:r>
                              <m:r>
                                <a:rPr kumimoji="1" lang="en-US" altLang="zh-CN" b="0" i="1" smtClean="0">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e>
                          </m:d>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𝑣</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𝑢</m:t>
                              </m:r>
                              <m:r>
                                <a:rPr kumimoji="1" lang="en-US" altLang="zh-CN" b="0" i="1" smtClean="0">
                                  <a:latin typeface="Cambria Math" panose="02040503050406030204" pitchFamily="18" charset="0"/>
                                  <a:ea typeface="Cambria Math" panose="02040503050406030204" pitchFamily="18" charset="0"/>
                                </a:rPr>
                                <m:t>)</m:t>
                              </m:r>
                            </m:sub>
                            <m:sup/>
                            <m:e>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h</m:t>
                                  </m:r>
                                </m:e>
                                <m:sub>
                                  <m:r>
                                    <a:rPr kumimoji="1" lang="en-US" altLang="zh-CN" i="1">
                                      <a:latin typeface="Cambria Math" panose="02040503050406030204" pitchFamily="18" charset="0"/>
                                    </a:rPr>
                                    <m:t>𝑢</m:t>
                                  </m:r>
                                </m:sub>
                                <m:sup>
                                  <m:r>
                                    <a:rPr kumimoji="1" lang="en-US" altLang="zh-CN" i="1">
                                      <a:latin typeface="Cambria Math" panose="02040503050406030204" pitchFamily="18" charset="0"/>
                                    </a:rPr>
                                    <m:t>𝑘</m:t>
                                  </m:r>
                                </m:sup>
                              </m:sSubSup>
                            </m:e>
                          </m:nary>
                        </m:num>
                        <m:den>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𝒩</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𝑢</m:t>
                          </m:r>
                          <m:r>
                            <a:rPr kumimoji="1" lang="en-US" altLang="zh-CN" b="0" i="1" smtClean="0">
                              <a:latin typeface="Cambria Math" panose="02040503050406030204" pitchFamily="18" charset="0"/>
                              <a:ea typeface="Cambria Math" panose="02040503050406030204" pitchFamily="18" charset="0"/>
                            </a:rPr>
                            <m:t>)|</m:t>
                          </m:r>
                        </m:den>
                      </m:f>
                    </m:oMath>
                  </m:oMathPara>
                </a14:m>
                <a:endParaRPr kumimoji="1" lang="zh-CN" altLang="en-US" dirty="0"/>
              </a:p>
            </p:txBody>
          </p:sp>
        </mc:Choice>
        <mc:Fallback xmlns="">
          <p:sp>
            <p:nvSpPr>
              <p:cNvPr id="2" name="文本框 1">
                <a:extLst>
                  <a:ext uri="{FF2B5EF4-FFF2-40B4-BE49-F238E27FC236}">
                    <a16:creationId xmlns:a16="http://schemas.microsoft.com/office/drawing/2014/main" id="{739F6BD5-D86A-E3C1-020F-C0C95FC34580}"/>
                  </a:ext>
                </a:extLst>
              </p:cNvPr>
              <p:cNvSpPr txBox="1">
                <a:spLocks noRot="1" noChangeAspect="1" noMove="1" noResize="1" noEditPoints="1" noAdjustHandles="1" noChangeArrowheads="1" noChangeShapeType="1" noTextEdit="1"/>
              </p:cNvSpPr>
              <p:nvPr/>
            </p:nvSpPr>
            <p:spPr>
              <a:xfrm>
                <a:off x="6930888" y="1797330"/>
                <a:ext cx="5181675" cy="662810"/>
              </a:xfrm>
              <a:prstGeom prst="rect">
                <a:avLst/>
              </a:prstGeom>
              <a:blipFill>
                <a:blip r:embed="rId6"/>
                <a:stretch>
                  <a:fillRect l="-244" t="-62264" b="-509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B7EDA2C-67B0-FDFC-5A4A-A301DDBCB00B}"/>
                  </a:ext>
                </a:extLst>
              </p:cNvPr>
              <p:cNvSpPr txBox="1"/>
              <p:nvPr/>
            </p:nvSpPr>
            <p:spPr>
              <a:xfrm>
                <a:off x="6589921" y="3149275"/>
                <a:ext cx="4578323" cy="11764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𝑚</m:t>
                          </m:r>
                        </m:e>
                        <m:sub>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sub>
                        <m:sup>
                          <m:r>
                            <a:rPr kumimoji="1" lang="en-US" altLang="zh-CN" i="1">
                              <a:latin typeface="Cambria Math" panose="02040503050406030204" pitchFamily="18" charset="0"/>
                            </a:rPr>
                            <m:t>𝑘</m:t>
                          </m:r>
                        </m:sup>
                      </m:sSub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𝐴𝑔𝑔𝑟𝑎𝑔𝑎𝑡𝑒</m:t>
                      </m:r>
                      <m:d>
                        <m:dPr>
                          <m:ctrlPr>
                            <a:rPr kumimoji="1" lang="en-US" altLang="zh-CN" b="0" i="1" smtClean="0">
                              <a:latin typeface="Cambria Math" panose="02040503050406030204" pitchFamily="18" charset="0"/>
                            </a:rPr>
                          </m:ctrlPr>
                        </m:dPr>
                        <m:e>
                          <m:d>
                            <m:dPr>
                              <m:begChr m:val="{"/>
                              <m:endChr m:val="}"/>
                              <m:ctrlPr>
                                <a:rPr kumimoji="1" lang="en-US" altLang="zh-CN" b="0" i="1" smtClean="0">
                                  <a:latin typeface="Cambria Math" panose="02040503050406030204" pitchFamily="18" charset="0"/>
                                </a:rPr>
                              </m:ctrlPr>
                            </m:dPr>
                            <m:e>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h</m:t>
                                  </m:r>
                                </m:e>
                                <m:sub>
                                  <m:r>
                                    <a:rPr kumimoji="1" lang="en-US" altLang="zh-CN" i="1">
                                      <a:latin typeface="Cambria Math" panose="02040503050406030204" pitchFamily="18" charset="0"/>
                                    </a:rPr>
                                    <m:t>𝑢</m:t>
                                  </m:r>
                                </m:sub>
                                <m:sup>
                                  <m:r>
                                    <a:rPr kumimoji="1" lang="en-US" altLang="zh-CN" i="1">
                                      <a:latin typeface="Cambria Math" panose="02040503050406030204" pitchFamily="18" charset="0"/>
                                    </a:rPr>
                                    <m:t>𝑘</m:t>
                                  </m:r>
                                </m:sup>
                              </m:sSub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𝑣</m:t>
                              </m:r>
                              <m:r>
                                <a:rPr kumimoji="1" lang="en-US" altLang="zh-CN" b="0" i="1" smtClean="0">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e>
                          </m:d>
                        </m:e>
                      </m:d>
                      <m:r>
                        <a:rPr kumimoji="1" lang="en-US" altLang="zh-CN" b="0" i="1" smtClean="0">
                          <a:latin typeface="Cambria Math" panose="02040503050406030204" pitchFamily="18" charset="0"/>
                        </a:rPr>
                        <m:t>=</m:t>
                      </m:r>
                      <m:nary>
                        <m:naryPr>
                          <m:chr m:val="∑"/>
                          <m:ctrlPr>
                            <a:rPr kumimoji="1" lang="en-US" altLang="zh-CN" i="1">
                              <a:latin typeface="Cambria Math" panose="02040503050406030204" pitchFamily="18" charset="0"/>
                            </a:rPr>
                          </m:ctrlPr>
                        </m:naryPr>
                        <m:sub>
                          <m:r>
                            <m:rPr>
                              <m:brk m:alnAt="23"/>
                            </m:rPr>
                            <a:rPr kumimoji="1" lang="en-US" altLang="zh-CN" i="1">
                              <a:latin typeface="Cambria Math" panose="02040503050406030204" pitchFamily="18" charset="0"/>
                            </a:rPr>
                            <m:t>𝑣</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sub>
                        <m:sup/>
                        <m:e>
                          <m:f>
                            <m:fPr>
                              <m:ctrlPr>
                                <a:rPr kumimoji="1" lang="en-US" altLang="zh-CN" i="1">
                                  <a:latin typeface="Cambria Math" panose="02040503050406030204" pitchFamily="18" charset="0"/>
                                </a:rPr>
                              </m:ctrlPr>
                            </m:fPr>
                            <m:num>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h</m:t>
                                  </m:r>
                                </m:e>
                                <m:sub>
                                  <m:r>
                                    <a:rPr kumimoji="1" lang="en-US" altLang="zh-CN" i="1">
                                      <a:latin typeface="Cambria Math" panose="02040503050406030204" pitchFamily="18" charset="0"/>
                                    </a:rPr>
                                    <m:t>𝑢</m:t>
                                  </m:r>
                                </m:sub>
                                <m:sup>
                                  <m:r>
                                    <a:rPr kumimoji="1" lang="en-US" altLang="zh-CN" i="1">
                                      <a:latin typeface="Cambria Math" panose="02040503050406030204" pitchFamily="18" charset="0"/>
                                    </a:rPr>
                                    <m:t>𝑘</m:t>
                                  </m:r>
                                </m:sup>
                              </m:sSubSup>
                            </m:num>
                            <m:den>
                              <m:rad>
                                <m:radPr>
                                  <m:degHide m:val="on"/>
                                  <m:ctrlPr>
                                    <a:rPr kumimoji="1" lang="en-US" altLang="zh-CN" i="1">
                                      <a:latin typeface="Cambria Math" panose="02040503050406030204" pitchFamily="18" charset="0"/>
                                    </a:rPr>
                                  </m:ctrlPr>
                                </m:radPr>
                                <m:deg/>
                                <m:e>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𝑣</m:t>
                                  </m:r>
                                  <m:r>
                                    <a:rPr kumimoji="1" lang="en-US" altLang="zh-CN" i="1">
                                      <a:latin typeface="Cambria Math" panose="02040503050406030204" pitchFamily="18" charset="0"/>
                                      <a:ea typeface="Cambria Math" panose="02040503050406030204" pitchFamily="18" charset="0"/>
                                    </a:rPr>
                                    <m:t>)|</m:t>
                                  </m:r>
                                </m:e>
                              </m:rad>
                            </m:den>
                          </m:f>
                        </m:e>
                      </m:nary>
                    </m:oMath>
                  </m:oMathPara>
                </a14:m>
                <a:endParaRPr kumimoji="1" lang="zh-CN" altLang="en-US" dirty="0"/>
              </a:p>
            </p:txBody>
          </p:sp>
        </mc:Choice>
        <mc:Fallback xmlns="">
          <p:sp>
            <p:nvSpPr>
              <p:cNvPr id="4" name="文本框 3">
                <a:extLst>
                  <a:ext uri="{FF2B5EF4-FFF2-40B4-BE49-F238E27FC236}">
                    <a16:creationId xmlns:a16="http://schemas.microsoft.com/office/drawing/2014/main" id="{3B7EDA2C-67B0-FDFC-5A4A-A301DDBCB00B}"/>
                  </a:ext>
                </a:extLst>
              </p:cNvPr>
              <p:cNvSpPr txBox="1">
                <a:spLocks noRot="1" noChangeAspect="1" noMove="1" noResize="1" noEditPoints="1" noAdjustHandles="1" noChangeArrowheads="1" noChangeShapeType="1" noTextEdit="1"/>
              </p:cNvSpPr>
              <p:nvPr/>
            </p:nvSpPr>
            <p:spPr>
              <a:xfrm>
                <a:off x="6589921" y="3149275"/>
                <a:ext cx="4578323" cy="1176412"/>
              </a:xfrm>
              <a:prstGeom prst="rect">
                <a:avLst/>
              </a:prstGeom>
              <a:blipFill>
                <a:blip r:embed="rId7"/>
                <a:stretch>
                  <a:fillRect l="-829" t="-45161" b="-1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6953104-A876-7AF6-D5AE-07F37D55978A}"/>
                  </a:ext>
                </a:extLst>
              </p:cNvPr>
              <p:cNvSpPr txBox="1"/>
              <p:nvPr/>
            </p:nvSpPr>
            <p:spPr>
              <a:xfrm>
                <a:off x="6262937" y="4912778"/>
                <a:ext cx="4578323" cy="9382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h</m:t>
                          </m:r>
                        </m:e>
                        <m:sub>
                          <m:r>
                            <a:rPr kumimoji="1" lang="en-US" altLang="zh-CN" b="0" i="1" smtClean="0">
                              <a:latin typeface="Cambria Math" panose="02040503050406030204" pitchFamily="18" charset="0"/>
                            </a:rPr>
                            <m:t>𝑢</m:t>
                          </m:r>
                        </m:sub>
                        <m:sup>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m:t>
                          </m:r>
                        </m:sup>
                      </m:sSub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𝑈𝑝𝑑𝑎𝑡𝑒</m:t>
                      </m:r>
                      <m:d>
                        <m:dPr>
                          <m:ctrlPr>
                            <a:rPr kumimoji="1" lang="en-US" altLang="zh-CN" b="0" i="1" smtClean="0">
                              <a:latin typeface="Cambria Math" panose="02040503050406030204" pitchFamily="18" charset="0"/>
                            </a:rPr>
                          </m:ctrlPr>
                        </m:dPr>
                        <m:e>
                          <m:sSubSup>
                            <m:sSubSupPr>
                              <m:ctrlPr>
                                <a:rPr kumimoji="1" lang="en-US" altLang="zh-CN" i="1">
                                  <a:latin typeface="Cambria Math" panose="02040503050406030204" pitchFamily="18" charset="0"/>
                                </a:rPr>
                              </m:ctrlPr>
                            </m:sSubSupPr>
                            <m:e>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h</m:t>
                                  </m:r>
                                </m:e>
                                <m:sub>
                                  <m:r>
                                    <a:rPr kumimoji="1" lang="en-US" altLang="zh-CN" i="1">
                                      <a:latin typeface="Cambria Math" panose="02040503050406030204" pitchFamily="18" charset="0"/>
                                    </a:rPr>
                                    <m:t>𝑢</m:t>
                                  </m:r>
                                </m:sub>
                                <m:sup>
                                  <m:r>
                                    <a:rPr kumimoji="1" lang="en-US" altLang="zh-CN" i="1">
                                      <a:latin typeface="Cambria Math" panose="02040503050406030204" pitchFamily="18" charset="0"/>
                                    </a:rPr>
                                    <m:t>𝑘</m:t>
                                  </m:r>
                                </m:sup>
                              </m:sSubSup>
                              <m:r>
                                <a:rPr kumimoji="1" lang="en-US" altLang="zh-CN" b="0" i="1" smtClean="0">
                                  <a:latin typeface="Cambria Math" panose="02040503050406030204" pitchFamily="18" charset="0"/>
                                </a:rPr>
                                <m:t>,</m:t>
                              </m:r>
                              <m:r>
                                <a:rPr kumimoji="1" lang="en-US" altLang="zh-CN" i="1">
                                  <a:latin typeface="Cambria Math" panose="02040503050406030204" pitchFamily="18" charset="0"/>
                                </a:rPr>
                                <m:t>𝑚</m:t>
                              </m:r>
                            </m:e>
                            <m:sub>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sub>
                            <m:sup>
                              <m:r>
                                <a:rPr kumimoji="1" lang="en-US" altLang="zh-CN" i="1">
                                  <a:latin typeface="Cambria Math" panose="02040503050406030204" pitchFamily="18" charset="0"/>
                                </a:rPr>
                                <m:t>𝑘</m:t>
                              </m:r>
                            </m:sup>
                          </m:sSubSup>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𝜎</m:t>
                      </m:r>
                      <m:r>
                        <a:rPr kumimoji="1" lang="en-US" altLang="zh-CN" b="0" i="1" smtClean="0">
                          <a:latin typeface="Cambria Math" panose="02040503050406030204" pitchFamily="18" charset="0"/>
                          <a:ea typeface="Cambria Math" panose="02040503050406030204" pitchFamily="18" charset="0"/>
                        </a:rPr>
                        <m:t>(</m:t>
                      </m:r>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𝑊</m:t>
                          </m:r>
                        </m:e>
                        <m:sub>
                          <m:r>
                            <a:rPr kumimoji="1" lang="en-US" altLang="zh-CN" b="0" i="1" smtClean="0">
                              <a:latin typeface="Cambria Math" panose="02040503050406030204" pitchFamily="18" charset="0"/>
                              <a:ea typeface="Cambria Math" panose="02040503050406030204" pitchFamily="18" charset="0"/>
                            </a:rPr>
                            <m:t>𝑢</m:t>
                          </m:r>
                        </m:sub>
                        <m:sup>
                          <m:r>
                            <a:rPr kumimoji="1" lang="en-US" altLang="zh-CN" b="0" i="1" smtClean="0">
                              <a:latin typeface="Cambria Math" panose="02040503050406030204" pitchFamily="18" charset="0"/>
                              <a:ea typeface="Cambria Math" panose="02040503050406030204" pitchFamily="18" charset="0"/>
                            </a:rPr>
                            <m:t>𝑘</m:t>
                          </m:r>
                        </m:sup>
                      </m:sSubSup>
                      <m:f>
                        <m:fPr>
                          <m:ctrlPr>
                            <a:rPr kumimoji="1" lang="en-US" altLang="zh-CN" b="0" i="1" smtClean="0">
                              <a:latin typeface="Cambria Math" panose="02040503050406030204" pitchFamily="18" charset="0"/>
                              <a:ea typeface="Cambria Math" panose="02040503050406030204" pitchFamily="18" charset="0"/>
                            </a:rPr>
                          </m:ctrlPr>
                        </m:fPr>
                        <m:num>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h</m:t>
                              </m:r>
                            </m:e>
                            <m:sub>
                              <m:r>
                                <a:rPr kumimoji="1" lang="en-US" altLang="zh-CN" i="1">
                                  <a:latin typeface="Cambria Math" panose="02040503050406030204" pitchFamily="18" charset="0"/>
                                </a:rPr>
                                <m:t>𝑢</m:t>
                              </m:r>
                            </m:sub>
                            <m:sup>
                              <m:r>
                                <a:rPr kumimoji="1" lang="en-US" altLang="zh-CN" i="1">
                                  <a:latin typeface="Cambria Math" panose="02040503050406030204" pitchFamily="18" charset="0"/>
                                </a:rPr>
                                <m:t>𝑘</m:t>
                              </m:r>
                            </m:sup>
                          </m:sSubSup>
                        </m:num>
                        <m:den>
                          <m:d>
                            <m:dPr>
                              <m:begChr m:val="|"/>
                              <m:endChr m:val="|"/>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𝒩</m:t>
                              </m:r>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𝑢</m:t>
                                  </m:r>
                                </m:e>
                              </m:d>
                            </m:e>
                          </m:d>
                        </m:den>
                      </m:f>
                      <m:r>
                        <a:rPr kumimoji="1" lang="en-US" altLang="zh-CN" b="0" i="1" smtClean="0">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𝑊</m:t>
                          </m:r>
                        </m:e>
                        <m:sub>
                          <m:r>
                            <a:rPr kumimoji="1" lang="en-US" altLang="zh-CN" b="0" i="1" smtClean="0">
                              <a:latin typeface="Cambria Math" panose="02040503050406030204" pitchFamily="18" charset="0"/>
                              <a:ea typeface="Cambria Math" panose="02040503050406030204" pitchFamily="18" charset="0"/>
                            </a:rPr>
                            <m:t>𝑚</m:t>
                          </m:r>
                        </m:sub>
                        <m:sup>
                          <m:r>
                            <a:rPr kumimoji="1" lang="en-US" altLang="zh-CN" i="1">
                              <a:latin typeface="Cambria Math" panose="02040503050406030204" pitchFamily="18" charset="0"/>
                              <a:ea typeface="Cambria Math" panose="02040503050406030204" pitchFamily="18" charset="0"/>
                            </a:rPr>
                            <m:t>𝑘</m:t>
                          </m:r>
                        </m:sup>
                      </m:sSubSup>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𝑚</m:t>
                          </m:r>
                        </m:e>
                        <m:sub>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sub>
                        <m:sup>
                          <m:r>
                            <a:rPr kumimoji="1" lang="en-US" altLang="zh-CN" i="1">
                              <a:latin typeface="Cambria Math" panose="02040503050406030204" pitchFamily="18" charset="0"/>
                            </a:rPr>
                            <m:t>𝑘</m:t>
                          </m:r>
                        </m:sup>
                      </m:sSubSup>
                      <m:r>
                        <a:rPr kumimoji="1" lang="en-US" altLang="zh-CN" b="0" i="1" smtClean="0">
                          <a:latin typeface="Cambria Math" panose="02040503050406030204" pitchFamily="18" charset="0"/>
                          <a:ea typeface="Cambria Math" panose="02040503050406030204" pitchFamily="18" charset="0"/>
                        </a:rPr>
                        <m:t>)</m:t>
                      </m:r>
                    </m:oMath>
                  </m:oMathPara>
                </a14:m>
                <a:endParaRPr kumimoji="1" lang="zh-CN" altLang="en-US" dirty="0"/>
              </a:p>
            </p:txBody>
          </p:sp>
        </mc:Choice>
        <mc:Fallback xmlns="">
          <p:sp>
            <p:nvSpPr>
              <p:cNvPr id="5" name="文本框 4">
                <a:extLst>
                  <a:ext uri="{FF2B5EF4-FFF2-40B4-BE49-F238E27FC236}">
                    <a16:creationId xmlns:a16="http://schemas.microsoft.com/office/drawing/2014/main" id="{06953104-A876-7AF6-D5AE-07F37D55978A}"/>
                  </a:ext>
                </a:extLst>
              </p:cNvPr>
              <p:cNvSpPr txBox="1">
                <a:spLocks noRot="1" noChangeAspect="1" noMove="1" noResize="1" noEditPoints="1" noAdjustHandles="1" noChangeArrowheads="1" noChangeShapeType="1" noTextEdit="1"/>
              </p:cNvSpPr>
              <p:nvPr/>
            </p:nvSpPr>
            <p:spPr>
              <a:xfrm>
                <a:off x="6262937" y="4912778"/>
                <a:ext cx="4578323" cy="938270"/>
              </a:xfrm>
              <a:prstGeom prst="rect">
                <a:avLst/>
              </a:prstGeom>
              <a:blipFill>
                <a:blip r:embed="rId8"/>
                <a:stretch>
                  <a:fillRect b="-4000"/>
                </a:stretch>
              </a:blipFill>
            </p:spPr>
            <p:txBody>
              <a:bodyPr/>
              <a:lstStyle/>
              <a:p>
                <a:r>
                  <a:rPr lang="zh-CN" altLang="en-US">
                    <a:noFill/>
                  </a:rPr>
                  <a:t> </a:t>
                </a:r>
              </a:p>
            </p:txBody>
          </p:sp>
        </mc:Fallback>
      </mc:AlternateContent>
      <p:pic>
        <p:nvPicPr>
          <p:cNvPr id="3" name="Picture 2" descr="【Graph Neural Network】GCN: 算法原理，实现和应用 - 知乎">
            <a:extLst>
              <a:ext uri="{FF2B5EF4-FFF2-40B4-BE49-F238E27FC236}">
                <a16:creationId xmlns:a16="http://schemas.microsoft.com/office/drawing/2014/main" id="{CD3C4A36-2F02-3347-CCDF-0D406A4CD6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818" y="1982717"/>
            <a:ext cx="6465070" cy="31778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raph Neural Network】GCN: 算法原理，实现和应用 - 知乎">
            <a:extLst>
              <a:ext uri="{FF2B5EF4-FFF2-40B4-BE49-F238E27FC236}">
                <a16:creationId xmlns:a16="http://schemas.microsoft.com/office/drawing/2014/main" id="{DD27FEBD-1461-374A-0B2C-061A391BB9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818" y="1972820"/>
            <a:ext cx="6465070" cy="317781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30436A0B-967C-9B80-FDCA-44EAC02640AB}"/>
              </a:ext>
            </a:extLst>
          </p:cNvPr>
          <p:cNvPicPr>
            <a:picLocks noChangeAspect="1"/>
          </p:cNvPicPr>
          <p:nvPr/>
        </p:nvPicPr>
        <p:blipFill>
          <a:blip r:embed="rId9"/>
          <a:stretch>
            <a:fillRect/>
          </a:stretch>
        </p:blipFill>
        <p:spPr>
          <a:xfrm>
            <a:off x="11502886" y="6303184"/>
            <a:ext cx="465794" cy="465794"/>
          </a:xfrm>
          <a:prstGeom prst="rect">
            <a:avLst/>
          </a:prstGeom>
        </p:spPr>
      </p:pic>
      <p:pic>
        <p:nvPicPr>
          <p:cNvPr id="11" name="Picture 5" descr="Z:\e\建院\logo\uplogo copy.png">
            <a:extLst>
              <a:ext uri="{FF2B5EF4-FFF2-40B4-BE49-F238E27FC236}">
                <a16:creationId xmlns:a16="http://schemas.microsoft.com/office/drawing/2014/main" id="{F1C9B19B-8D8A-71AF-ABEE-79259CAE682B}"/>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5101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Convolutional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Network(GCN)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523220"/>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hlinkClick r:id="rId3"/>
              </a:rPr>
              <a:t>https://tkipf.github.io/graph-convolutional-networks/</a:t>
            </a:r>
            <a:endParaRPr lang="en" altLang="zh-CN" sz="14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p:txBody>
      </p:sp>
      <p:pic>
        <p:nvPicPr>
          <p:cNvPr id="1026" name="Picture 2" descr="【Graph Neural Network】GCN: 算法原理，实现和应用 - 知乎">
            <a:extLst>
              <a:ext uri="{FF2B5EF4-FFF2-40B4-BE49-F238E27FC236}">
                <a16:creationId xmlns:a16="http://schemas.microsoft.com/office/drawing/2014/main" id="{5E212D15-084D-7057-F900-358FAF8AD4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304" y="1959223"/>
            <a:ext cx="6465070" cy="31778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DF17E88-5413-0C5E-D39E-9E3CF2391479}"/>
                  </a:ext>
                </a:extLst>
              </p:cNvPr>
              <p:cNvSpPr txBox="1"/>
              <p:nvPr/>
            </p:nvSpPr>
            <p:spPr>
              <a:xfrm>
                <a:off x="7225843" y="4631840"/>
                <a:ext cx="2782428" cy="4009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𝐻</m:t>
                          </m:r>
                        </m:e>
                        <m:sup>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m:t>
                          </m:r>
                        </m:sup>
                      </m:s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𝜎</m:t>
                      </m:r>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acc>
                            <m:accPr>
                              <m:chr m:val="̂"/>
                              <m:ctrlPr>
                                <a:rPr kumimoji="1" lang="en-US" altLang="zh-CN" b="0" i="1" smtClean="0">
                                  <a:latin typeface="Cambria Math" panose="02040503050406030204" pitchFamily="18" charset="0"/>
                                  <a:ea typeface="Cambria Math" panose="02040503050406030204" pitchFamily="18" charset="0"/>
                                </a:rPr>
                              </m:ctrlPr>
                            </m:accPr>
                            <m:e>
                              <m:r>
                                <a:rPr kumimoji="1" lang="en-US" altLang="zh-CN" b="0" i="1" smtClean="0">
                                  <a:latin typeface="Cambria Math" panose="02040503050406030204" pitchFamily="18" charset="0"/>
                                  <a:ea typeface="Cambria Math" panose="02040503050406030204" pitchFamily="18" charset="0"/>
                                </a:rPr>
                                <m:t>𝐷</m:t>
                              </m:r>
                            </m:e>
                          </m:acc>
                        </m:e>
                        <m:sup>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1</m:t>
                              </m:r>
                            </m:num>
                            <m:den>
                              <m:r>
                                <a:rPr kumimoji="1" lang="en-US" altLang="zh-CN" b="0" i="1" smtClean="0">
                                  <a:latin typeface="Cambria Math" panose="02040503050406030204" pitchFamily="18" charset="0"/>
                                  <a:ea typeface="Cambria Math" panose="02040503050406030204" pitchFamily="18" charset="0"/>
                                </a:rPr>
                                <m:t>2</m:t>
                              </m:r>
                            </m:den>
                          </m:f>
                        </m:sup>
                      </m:sSup>
                      <m:acc>
                        <m:accPr>
                          <m:chr m:val="̂"/>
                          <m:ctrlPr>
                            <a:rPr kumimoji="1" lang="en-US" altLang="zh-CN" b="0" i="1" smtClean="0">
                              <a:latin typeface="Cambria Math" panose="02040503050406030204" pitchFamily="18" charset="0"/>
                              <a:ea typeface="Cambria Math" panose="02040503050406030204" pitchFamily="18" charset="0"/>
                            </a:rPr>
                          </m:ctrlPr>
                        </m:accPr>
                        <m:e>
                          <m:r>
                            <a:rPr kumimoji="1" lang="en-US" altLang="zh-CN" b="0" i="1" smtClean="0">
                              <a:latin typeface="Cambria Math" panose="02040503050406030204" pitchFamily="18" charset="0"/>
                              <a:ea typeface="Cambria Math" panose="02040503050406030204" pitchFamily="18" charset="0"/>
                            </a:rPr>
                            <m:t>𝐴</m:t>
                          </m:r>
                        </m:e>
                      </m:acc>
                      <m:sSup>
                        <m:sSupPr>
                          <m:ctrlPr>
                            <a:rPr kumimoji="1" lang="en-US" altLang="zh-CN" i="1">
                              <a:latin typeface="Cambria Math" panose="02040503050406030204" pitchFamily="18" charset="0"/>
                              <a:ea typeface="Cambria Math" panose="02040503050406030204" pitchFamily="18" charset="0"/>
                            </a:rPr>
                          </m:ctrlPr>
                        </m:sSupPr>
                        <m:e>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ea typeface="Cambria Math" panose="02040503050406030204" pitchFamily="18" charset="0"/>
                                </a:rPr>
                                <m:t>𝐷</m:t>
                              </m:r>
                            </m:e>
                          </m:acc>
                        </m:e>
                        <m:sup>
                          <m:r>
                            <a:rPr kumimoji="1" lang="en-US" altLang="zh-CN" i="1">
                              <a:latin typeface="Cambria Math" panose="02040503050406030204" pitchFamily="18" charset="0"/>
                              <a:ea typeface="Cambria Math" panose="02040503050406030204" pitchFamily="18" charset="0"/>
                            </a:rPr>
                            <m:t>−</m:t>
                          </m:r>
                          <m:f>
                            <m:fPr>
                              <m:ctrlPr>
                                <a:rPr kumimoji="1" lang="en-US" altLang="zh-CN" i="1">
                                  <a:latin typeface="Cambria Math" panose="02040503050406030204" pitchFamily="18" charset="0"/>
                                  <a:ea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1</m:t>
                              </m:r>
                            </m:num>
                            <m:den>
                              <m:r>
                                <a:rPr kumimoji="1" lang="en-US" altLang="zh-CN" i="1">
                                  <a:latin typeface="Cambria Math" panose="02040503050406030204" pitchFamily="18" charset="0"/>
                                  <a:ea typeface="Cambria Math" panose="02040503050406030204" pitchFamily="18" charset="0"/>
                                </a:rPr>
                                <m:t>2</m:t>
                              </m:r>
                            </m:den>
                          </m:f>
                        </m:sup>
                      </m:sSup>
                      <m:sSup>
                        <m:sSupPr>
                          <m:ctrlPr>
                            <a:rPr kumimoji="1" lang="en-US" altLang="zh-CN"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𝐻</m:t>
                          </m:r>
                        </m:e>
                        <m:sup>
                          <m:r>
                            <a:rPr kumimoji="1" lang="en-US" altLang="zh-CN" b="0" i="1" smtClean="0">
                              <a:latin typeface="Cambria Math" panose="02040503050406030204" pitchFamily="18" charset="0"/>
                              <a:ea typeface="Cambria Math" panose="02040503050406030204" pitchFamily="18" charset="0"/>
                            </a:rPr>
                            <m:t>𝑘</m:t>
                          </m:r>
                        </m:sup>
                      </m:sSup>
                      <m:sSup>
                        <m:sSupPr>
                          <m:ctrlPr>
                            <a:rPr kumimoji="1" lang="en-US" altLang="zh-CN"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𝑊</m:t>
                          </m:r>
                        </m:e>
                        <m:sup>
                          <m:r>
                            <a:rPr kumimoji="1" lang="en-US" altLang="zh-CN" b="0" i="1" smtClean="0">
                              <a:latin typeface="Cambria Math" panose="02040503050406030204" pitchFamily="18" charset="0"/>
                              <a:ea typeface="Cambria Math" panose="02040503050406030204" pitchFamily="18" charset="0"/>
                            </a:rPr>
                            <m:t>𝑘</m:t>
                          </m:r>
                        </m:sup>
                      </m:sSup>
                      <m:r>
                        <a:rPr kumimoji="1" lang="en-US" altLang="zh-CN" b="0" i="1" smtClean="0">
                          <a:latin typeface="Cambria Math" panose="02040503050406030204" pitchFamily="18" charset="0"/>
                          <a:ea typeface="Cambria Math" panose="02040503050406030204" pitchFamily="18" charset="0"/>
                        </a:rPr>
                        <m:t>)</m:t>
                      </m:r>
                    </m:oMath>
                  </m:oMathPara>
                </a14:m>
                <a:endParaRPr kumimoji="1" lang="zh-CN" altLang="en-US" dirty="0"/>
              </a:p>
            </p:txBody>
          </p:sp>
        </mc:Choice>
        <mc:Fallback xmlns="">
          <p:sp>
            <p:nvSpPr>
              <p:cNvPr id="3" name="文本框 2">
                <a:extLst>
                  <a:ext uri="{FF2B5EF4-FFF2-40B4-BE49-F238E27FC236}">
                    <a16:creationId xmlns:a16="http://schemas.microsoft.com/office/drawing/2014/main" id="{6DF17E88-5413-0C5E-D39E-9E3CF2391479}"/>
                  </a:ext>
                </a:extLst>
              </p:cNvPr>
              <p:cNvSpPr txBox="1">
                <a:spLocks noRot="1" noChangeAspect="1" noMove="1" noResize="1" noEditPoints="1" noAdjustHandles="1" noChangeArrowheads="1" noChangeShapeType="1" noTextEdit="1"/>
              </p:cNvSpPr>
              <p:nvPr/>
            </p:nvSpPr>
            <p:spPr>
              <a:xfrm>
                <a:off x="7225843" y="4631840"/>
                <a:ext cx="2782428" cy="400944"/>
              </a:xfrm>
              <a:prstGeom prst="rect">
                <a:avLst/>
              </a:prstGeom>
              <a:blipFill>
                <a:blip r:embed="rId6"/>
                <a:stretch>
                  <a:fillRect l="-1357" r="-2262"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DF98880-73B1-254D-F65E-2B9E2BCC0F7A}"/>
                  </a:ext>
                </a:extLst>
              </p:cNvPr>
              <p:cNvSpPr txBox="1"/>
              <p:nvPr/>
            </p:nvSpPr>
            <p:spPr>
              <a:xfrm>
                <a:off x="6327896" y="3038501"/>
                <a:ext cx="4578323" cy="9382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h</m:t>
                          </m:r>
                        </m:e>
                        <m:sub>
                          <m:r>
                            <a:rPr kumimoji="1" lang="en-US" altLang="zh-CN" b="0" i="1" smtClean="0">
                              <a:latin typeface="Cambria Math" panose="02040503050406030204" pitchFamily="18" charset="0"/>
                            </a:rPr>
                            <m:t>𝑢</m:t>
                          </m:r>
                        </m:sub>
                        <m:sup>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m:t>
                          </m:r>
                        </m:sup>
                      </m:sSub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𝑈𝑝𝑑𝑎𝑡𝑒</m:t>
                      </m:r>
                      <m:d>
                        <m:dPr>
                          <m:ctrlPr>
                            <a:rPr kumimoji="1" lang="en-US" altLang="zh-CN" b="0" i="1" smtClean="0">
                              <a:latin typeface="Cambria Math" panose="02040503050406030204" pitchFamily="18" charset="0"/>
                            </a:rPr>
                          </m:ctrlPr>
                        </m:dPr>
                        <m:e>
                          <m:sSubSup>
                            <m:sSubSupPr>
                              <m:ctrlPr>
                                <a:rPr kumimoji="1" lang="en-US" altLang="zh-CN" i="1">
                                  <a:latin typeface="Cambria Math" panose="02040503050406030204" pitchFamily="18" charset="0"/>
                                </a:rPr>
                              </m:ctrlPr>
                            </m:sSubSupPr>
                            <m:e>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h</m:t>
                                  </m:r>
                                </m:e>
                                <m:sub>
                                  <m:r>
                                    <a:rPr kumimoji="1" lang="en-US" altLang="zh-CN" i="1">
                                      <a:latin typeface="Cambria Math" panose="02040503050406030204" pitchFamily="18" charset="0"/>
                                    </a:rPr>
                                    <m:t>𝑢</m:t>
                                  </m:r>
                                </m:sub>
                                <m:sup>
                                  <m:r>
                                    <a:rPr kumimoji="1" lang="en-US" altLang="zh-CN" i="1">
                                      <a:latin typeface="Cambria Math" panose="02040503050406030204" pitchFamily="18" charset="0"/>
                                    </a:rPr>
                                    <m:t>𝑘</m:t>
                                  </m:r>
                                </m:sup>
                              </m:sSubSup>
                              <m:r>
                                <a:rPr kumimoji="1" lang="en-US" altLang="zh-CN" b="0" i="1" smtClean="0">
                                  <a:latin typeface="Cambria Math" panose="02040503050406030204" pitchFamily="18" charset="0"/>
                                </a:rPr>
                                <m:t>,</m:t>
                              </m:r>
                              <m:r>
                                <a:rPr kumimoji="1" lang="en-US" altLang="zh-CN" i="1">
                                  <a:latin typeface="Cambria Math" panose="02040503050406030204" pitchFamily="18" charset="0"/>
                                </a:rPr>
                                <m:t>𝑚</m:t>
                              </m:r>
                            </m:e>
                            <m:sub>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sub>
                            <m:sup>
                              <m:r>
                                <a:rPr kumimoji="1" lang="en-US" altLang="zh-CN" i="1">
                                  <a:latin typeface="Cambria Math" panose="02040503050406030204" pitchFamily="18" charset="0"/>
                                </a:rPr>
                                <m:t>𝑘</m:t>
                              </m:r>
                            </m:sup>
                          </m:sSubSup>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𝜎</m:t>
                      </m:r>
                      <m:r>
                        <a:rPr kumimoji="1" lang="en-US" altLang="zh-CN" b="0" i="1" smtClean="0">
                          <a:latin typeface="Cambria Math" panose="02040503050406030204" pitchFamily="18" charset="0"/>
                          <a:ea typeface="Cambria Math" panose="02040503050406030204" pitchFamily="18" charset="0"/>
                        </a:rPr>
                        <m:t>(</m:t>
                      </m:r>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𝑊</m:t>
                          </m:r>
                        </m:e>
                        <m:sub>
                          <m:r>
                            <a:rPr kumimoji="1" lang="en-US" altLang="zh-CN" b="0" i="1" smtClean="0">
                              <a:latin typeface="Cambria Math" panose="02040503050406030204" pitchFamily="18" charset="0"/>
                              <a:ea typeface="Cambria Math" panose="02040503050406030204" pitchFamily="18" charset="0"/>
                            </a:rPr>
                            <m:t>𝑢</m:t>
                          </m:r>
                        </m:sub>
                        <m:sup>
                          <m:r>
                            <a:rPr kumimoji="1" lang="en-US" altLang="zh-CN" b="0" i="1" smtClean="0">
                              <a:latin typeface="Cambria Math" panose="02040503050406030204" pitchFamily="18" charset="0"/>
                              <a:ea typeface="Cambria Math" panose="02040503050406030204" pitchFamily="18" charset="0"/>
                            </a:rPr>
                            <m:t>𝑘</m:t>
                          </m:r>
                        </m:sup>
                      </m:sSubSup>
                      <m:f>
                        <m:fPr>
                          <m:ctrlPr>
                            <a:rPr kumimoji="1" lang="en-US" altLang="zh-CN" b="0" i="1" smtClean="0">
                              <a:latin typeface="Cambria Math" panose="02040503050406030204" pitchFamily="18" charset="0"/>
                              <a:ea typeface="Cambria Math" panose="02040503050406030204" pitchFamily="18" charset="0"/>
                            </a:rPr>
                          </m:ctrlPr>
                        </m:fPr>
                        <m:num>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h</m:t>
                              </m:r>
                            </m:e>
                            <m:sub>
                              <m:r>
                                <a:rPr kumimoji="1" lang="en-US" altLang="zh-CN" i="1">
                                  <a:latin typeface="Cambria Math" panose="02040503050406030204" pitchFamily="18" charset="0"/>
                                </a:rPr>
                                <m:t>𝑢</m:t>
                              </m:r>
                            </m:sub>
                            <m:sup>
                              <m:r>
                                <a:rPr kumimoji="1" lang="en-US" altLang="zh-CN" i="1">
                                  <a:latin typeface="Cambria Math" panose="02040503050406030204" pitchFamily="18" charset="0"/>
                                </a:rPr>
                                <m:t>𝑘</m:t>
                              </m:r>
                            </m:sup>
                          </m:sSubSup>
                        </m:num>
                        <m:den>
                          <m:d>
                            <m:dPr>
                              <m:begChr m:val="|"/>
                              <m:endChr m:val="|"/>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𝒩</m:t>
                              </m:r>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𝑢</m:t>
                                  </m:r>
                                </m:e>
                              </m:d>
                            </m:e>
                          </m:d>
                        </m:den>
                      </m:f>
                      <m:r>
                        <a:rPr kumimoji="1" lang="en-US" altLang="zh-CN" b="0" i="1" smtClean="0">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𝑊</m:t>
                          </m:r>
                        </m:e>
                        <m:sub>
                          <m:r>
                            <a:rPr kumimoji="1" lang="en-US" altLang="zh-CN" b="0" i="1" smtClean="0">
                              <a:latin typeface="Cambria Math" panose="02040503050406030204" pitchFamily="18" charset="0"/>
                              <a:ea typeface="Cambria Math" panose="02040503050406030204" pitchFamily="18" charset="0"/>
                            </a:rPr>
                            <m:t>𝑚</m:t>
                          </m:r>
                        </m:sub>
                        <m:sup>
                          <m:r>
                            <a:rPr kumimoji="1" lang="en-US" altLang="zh-CN" i="1">
                              <a:latin typeface="Cambria Math" panose="02040503050406030204" pitchFamily="18" charset="0"/>
                              <a:ea typeface="Cambria Math" panose="02040503050406030204" pitchFamily="18" charset="0"/>
                            </a:rPr>
                            <m:t>𝑘</m:t>
                          </m:r>
                        </m:sup>
                      </m:sSubSup>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𝑚</m:t>
                          </m:r>
                        </m:e>
                        <m:sub>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sub>
                        <m:sup>
                          <m:r>
                            <a:rPr kumimoji="1" lang="en-US" altLang="zh-CN" i="1">
                              <a:latin typeface="Cambria Math" panose="02040503050406030204" pitchFamily="18" charset="0"/>
                            </a:rPr>
                            <m:t>𝑘</m:t>
                          </m:r>
                        </m:sup>
                      </m:sSubSup>
                      <m:r>
                        <a:rPr kumimoji="1" lang="en-US" altLang="zh-CN" b="0" i="1" smtClean="0">
                          <a:latin typeface="Cambria Math" panose="02040503050406030204" pitchFamily="18" charset="0"/>
                          <a:ea typeface="Cambria Math" panose="02040503050406030204" pitchFamily="18" charset="0"/>
                        </a:rPr>
                        <m:t>)</m:t>
                      </m:r>
                    </m:oMath>
                  </m:oMathPara>
                </a14:m>
                <a:endParaRPr kumimoji="1" lang="zh-CN" altLang="en-US" dirty="0"/>
              </a:p>
            </p:txBody>
          </p:sp>
        </mc:Choice>
        <mc:Fallback xmlns="">
          <p:sp>
            <p:nvSpPr>
              <p:cNvPr id="9" name="文本框 8">
                <a:extLst>
                  <a:ext uri="{FF2B5EF4-FFF2-40B4-BE49-F238E27FC236}">
                    <a16:creationId xmlns:a16="http://schemas.microsoft.com/office/drawing/2014/main" id="{6DF98880-73B1-254D-F65E-2B9E2BCC0F7A}"/>
                  </a:ext>
                </a:extLst>
              </p:cNvPr>
              <p:cNvSpPr txBox="1">
                <a:spLocks noRot="1" noChangeAspect="1" noMove="1" noResize="1" noEditPoints="1" noAdjustHandles="1" noChangeArrowheads="1" noChangeShapeType="1" noTextEdit="1"/>
              </p:cNvSpPr>
              <p:nvPr/>
            </p:nvSpPr>
            <p:spPr>
              <a:xfrm>
                <a:off x="6327896" y="3038501"/>
                <a:ext cx="4578323" cy="938270"/>
              </a:xfrm>
              <a:prstGeom prst="rect">
                <a:avLst/>
              </a:prstGeom>
              <a:blipFill>
                <a:blip r:embed="rId7"/>
                <a:stretch>
                  <a:fillRect b="-40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C07A0E0-6A8F-8C35-D598-3885BFA91046}"/>
                  </a:ext>
                </a:extLst>
              </p:cNvPr>
              <p:cNvSpPr txBox="1"/>
              <p:nvPr/>
            </p:nvSpPr>
            <p:spPr>
              <a:xfrm>
                <a:off x="5852003" y="1516137"/>
                <a:ext cx="6408548" cy="12687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rPr>
                          </m:ctrlPr>
                        </m:sSubSupPr>
                        <m:e>
                          <m:r>
                            <a:rPr kumimoji="1" lang="en-US" altLang="zh-CN" i="1">
                              <a:latin typeface="Cambria Math" panose="02040503050406030204" pitchFamily="18" charset="0"/>
                            </a:rPr>
                            <m:t>𝑚</m:t>
                          </m:r>
                        </m:e>
                        <m:sub>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sub>
                        <m:sup>
                          <m:r>
                            <a:rPr kumimoji="1" lang="en-US" altLang="zh-CN" i="1">
                              <a:latin typeface="Cambria Math" panose="02040503050406030204" pitchFamily="18" charset="0"/>
                            </a:rPr>
                            <m:t>𝑘</m:t>
                          </m:r>
                        </m:sup>
                      </m:sSub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𝐴𝑔𝑔𝑟𝑎𝑔𝑎𝑡𝑒</m:t>
                      </m:r>
                      <m:d>
                        <m:dPr>
                          <m:ctrlPr>
                            <a:rPr kumimoji="1" lang="en-US" altLang="zh-CN" b="0" i="1" smtClean="0">
                              <a:latin typeface="Cambria Math" panose="02040503050406030204" pitchFamily="18" charset="0"/>
                            </a:rPr>
                          </m:ctrlPr>
                        </m:dPr>
                        <m:e>
                          <m:d>
                            <m:dPr>
                              <m:begChr m:val="{"/>
                              <m:endChr m:val="}"/>
                              <m:ctrlPr>
                                <a:rPr kumimoji="1" lang="en-US" altLang="zh-CN" b="0" i="1" smtClean="0">
                                  <a:latin typeface="Cambria Math" panose="02040503050406030204" pitchFamily="18" charset="0"/>
                                </a:rPr>
                              </m:ctrlPr>
                            </m:dPr>
                            <m:e>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h</m:t>
                                  </m:r>
                                </m:e>
                                <m:sub>
                                  <m:r>
                                    <a:rPr kumimoji="1" lang="en-US" altLang="zh-CN" i="1">
                                      <a:latin typeface="Cambria Math" panose="02040503050406030204" pitchFamily="18" charset="0"/>
                                    </a:rPr>
                                    <m:t>𝑢</m:t>
                                  </m:r>
                                </m:sub>
                                <m:sup>
                                  <m:r>
                                    <a:rPr kumimoji="1" lang="en-US" altLang="zh-CN" i="1">
                                      <a:latin typeface="Cambria Math" panose="02040503050406030204" pitchFamily="18" charset="0"/>
                                    </a:rPr>
                                    <m:t>𝑘</m:t>
                                  </m:r>
                                </m:sup>
                              </m:sSub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𝑣</m:t>
                              </m:r>
                              <m:r>
                                <a:rPr kumimoji="1" lang="en-US" altLang="zh-CN" b="0" i="1" smtClean="0">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e>
                          </m:d>
                        </m:e>
                      </m:d>
                      <m:r>
                        <a:rPr kumimoji="1" lang="en-US" altLang="zh-CN" b="0" i="1" smtClean="0">
                          <a:latin typeface="Cambria Math" panose="02040503050406030204" pitchFamily="18" charset="0"/>
                        </a:rPr>
                        <m:t>=</m:t>
                      </m:r>
                      <m:nary>
                        <m:naryPr>
                          <m:chr m:val="∑"/>
                          <m:ctrlPr>
                            <a:rPr kumimoji="1" lang="en-US" altLang="zh-CN" i="1">
                              <a:latin typeface="Cambria Math" panose="02040503050406030204" pitchFamily="18" charset="0"/>
                            </a:rPr>
                          </m:ctrlPr>
                        </m:naryPr>
                        <m:sub>
                          <m:r>
                            <m:rPr>
                              <m:brk m:alnAt="23"/>
                            </m:rPr>
                            <a:rPr kumimoji="1" lang="en-US" altLang="zh-CN" i="1">
                              <a:latin typeface="Cambria Math" panose="02040503050406030204" pitchFamily="18" charset="0"/>
                            </a:rPr>
                            <m:t>𝑣</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sub>
                        <m:sup/>
                        <m:e>
                          <m:f>
                            <m:fPr>
                              <m:ctrlPr>
                                <a:rPr kumimoji="1" lang="en-US" altLang="zh-CN" i="1">
                                  <a:latin typeface="Cambria Math" panose="02040503050406030204" pitchFamily="18" charset="0"/>
                                </a:rPr>
                              </m:ctrlPr>
                            </m:fPr>
                            <m:num>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h</m:t>
                                  </m:r>
                                </m:e>
                                <m:sub>
                                  <m:r>
                                    <a:rPr kumimoji="1" lang="en-US" altLang="zh-CN" i="1">
                                      <a:latin typeface="Cambria Math" panose="02040503050406030204" pitchFamily="18" charset="0"/>
                                    </a:rPr>
                                    <m:t>𝑢</m:t>
                                  </m:r>
                                </m:sub>
                                <m:sup>
                                  <m:r>
                                    <a:rPr kumimoji="1" lang="en-US" altLang="zh-CN" i="1">
                                      <a:latin typeface="Cambria Math" panose="02040503050406030204" pitchFamily="18" charset="0"/>
                                    </a:rPr>
                                    <m:t>𝑘</m:t>
                                  </m:r>
                                </m:sup>
                              </m:sSubSup>
                            </m:num>
                            <m:den>
                              <m:rad>
                                <m:radPr>
                                  <m:degHide m:val="on"/>
                                  <m:ctrlPr>
                                    <a:rPr kumimoji="1" lang="en-US" altLang="zh-CN" i="1">
                                      <a:latin typeface="Cambria Math" panose="02040503050406030204" pitchFamily="18" charset="0"/>
                                    </a:rPr>
                                  </m:ctrlPr>
                                </m:radPr>
                                <m:deg/>
                                <m:e>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𝑣</m:t>
                                  </m:r>
                                  <m:r>
                                    <a:rPr kumimoji="1" lang="en-US" altLang="zh-CN" i="1">
                                      <a:latin typeface="Cambria Math" panose="02040503050406030204" pitchFamily="18" charset="0"/>
                                      <a:ea typeface="Cambria Math" panose="02040503050406030204" pitchFamily="18" charset="0"/>
                                    </a:rPr>
                                    <m:t>)|</m:t>
                                  </m:r>
                                </m:e>
                              </m:rad>
                            </m:den>
                          </m:f>
                        </m:e>
                      </m:nary>
                    </m:oMath>
                  </m:oMathPara>
                </a14:m>
                <a:endParaRPr lang="zh-CN" altLang="en-US" dirty="0"/>
              </a:p>
            </p:txBody>
          </p:sp>
        </mc:Choice>
        <mc:Fallback xmlns="">
          <p:sp>
            <p:nvSpPr>
              <p:cNvPr id="11" name="文本框 10">
                <a:extLst>
                  <a:ext uri="{FF2B5EF4-FFF2-40B4-BE49-F238E27FC236}">
                    <a16:creationId xmlns:a16="http://schemas.microsoft.com/office/drawing/2014/main" id="{EC07A0E0-6A8F-8C35-D598-3885BFA91046}"/>
                  </a:ext>
                </a:extLst>
              </p:cNvPr>
              <p:cNvSpPr txBox="1">
                <a:spLocks noRot="1" noChangeAspect="1" noMove="1" noResize="1" noEditPoints="1" noAdjustHandles="1" noChangeArrowheads="1" noChangeShapeType="1" noTextEdit="1"/>
              </p:cNvSpPr>
              <p:nvPr/>
            </p:nvSpPr>
            <p:spPr>
              <a:xfrm>
                <a:off x="5852003" y="1516137"/>
                <a:ext cx="6408548" cy="1268745"/>
              </a:xfrm>
              <a:prstGeom prst="rect">
                <a:avLst/>
              </a:prstGeom>
              <a:blipFill>
                <a:blip r:embed="rId8"/>
                <a:stretch>
                  <a:fillRect t="-37624" b="-100000"/>
                </a:stretch>
              </a:blipFill>
            </p:spPr>
            <p:txBody>
              <a:bodyPr/>
              <a:lstStyle/>
              <a:p>
                <a:r>
                  <a:rPr lang="zh-CN" altLang="en-US">
                    <a:noFill/>
                  </a:rPr>
                  <a:t> </a:t>
                </a:r>
              </a:p>
            </p:txBody>
          </p:sp>
        </mc:Fallback>
      </mc:AlternateContent>
      <p:sp>
        <p:nvSpPr>
          <p:cNvPr id="12" name="下箭头 11">
            <a:extLst>
              <a:ext uri="{FF2B5EF4-FFF2-40B4-BE49-F238E27FC236}">
                <a16:creationId xmlns:a16="http://schemas.microsoft.com/office/drawing/2014/main" id="{49AC9DC4-F0E7-8D86-6BF4-331A1E16EDC7}"/>
              </a:ext>
            </a:extLst>
          </p:cNvPr>
          <p:cNvSpPr/>
          <p:nvPr/>
        </p:nvSpPr>
        <p:spPr>
          <a:xfrm>
            <a:off x="8617058" y="4138047"/>
            <a:ext cx="278969" cy="3409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297EDB4-E5BB-6AB7-1C1E-66FFF10E5E23}"/>
                  </a:ext>
                </a:extLst>
              </p:cNvPr>
              <p:cNvSpPr txBox="1"/>
              <p:nvPr/>
            </p:nvSpPr>
            <p:spPr>
              <a:xfrm>
                <a:off x="6691392" y="5251423"/>
                <a:ext cx="2158139" cy="3787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b="0" i="1" smtClean="0">
                              <a:latin typeface="Cambria Math" panose="02040503050406030204" pitchFamily="18" charset="0"/>
                              <a:ea typeface="Cambria Math" panose="02040503050406030204" pitchFamily="18" charset="0"/>
                            </a:rPr>
                          </m:ctrlPr>
                        </m:accPr>
                        <m:e>
                          <m:r>
                            <a:rPr kumimoji="1" lang="en-US" altLang="zh-CN" b="0" i="1" smtClean="0">
                              <a:latin typeface="Cambria Math" panose="02040503050406030204" pitchFamily="18" charset="0"/>
                              <a:ea typeface="Cambria Math" panose="02040503050406030204" pitchFamily="18" charset="0"/>
                            </a:rPr>
                            <m:t>𝐴</m:t>
                          </m:r>
                        </m:e>
                      </m:acc>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𝐴</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𝐼</m:t>
                      </m:r>
                    </m:oMath>
                  </m:oMathPara>
                </a14:m>
                <a:endParaRPr lang="zh-CN" altLang="en-US" dirty="0"/>
              </a:p>
            </p:txBody>
          </p:sp>
        </mc:Choice>
        <mc:Fallback xmlns="">
          <p:sp>
            <p:nvSpPr>
              <p:cNvPr id="14" name="文本框 13">
                <a:extLst>
                  <a:ext uri="{FF2B5EF4-FFF2-40B4-BE49-F238E27FC236}">
                    <a16:creationId xmlns:a16="http://schemas.microsoft.com/office/drawing/2014/main" id="{9297EDB4-E5BB-6AB7-1C1E-66FFF10E5E23}"/>
                  </a:ext>
                </a:extLst>
              </p:cNvPr>
              <p:cNvSpPr txBox="1">
                <a:spLocks noRot="1" noChangeAspect="1" noMove="1" noResize="1" noEditPoints="1" noAdjustHandles="1" noChangeArrowheads="1" noChangeShapeType="1" noTextEdit="1"/>
              </p:cNvSpPr>
              <p:nvPr/>
            </p:nvSpPr>
            <p:spPr>
              <a:xfrm>
                <a:off x="6691392" y="5251423"/>
                <a:ext cx="2158139" cy="378758"/>
              </a:xfrm>
              <a:prstGeom prst="rect">
                <a:avLst/>
              </a:prstGeom>
              <a:blipFill>
                <a:blip r:embed="rId9"/>
                <a:stretch>
                  <a:fillRect t="-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656A02B-3901-2F17-10FC-0EF96C4A45CF}"/>
                  </a:ext>
                </a:extLst>
              </p:cNvPr>
              <p:cNvSpPr txBox="1"/>
              <p:nvPr/>
            </p:nvSpPr>
            <p:spPr>
              <a:xfrm>
                <a:off x="8851402" y="5267128"/>
                <a:ext cx="2663839"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b="0" i="1" smtClean="0">
                              <a:latin typeface="Cambria Math" panose="02040503050406030204" pitchFamily="18" charset="0"/>
                              <a:ea typeface="Cambria Math" panose="02040503050406030204" pitchFamily="18" charset="0"/>
                            </a:rPr>
                          </m:ctrlPr>
                        </m:accPr>
                        <m:e>
                          <m:r>
                            <a:rPr kumimoji="1" lang="en-US" altLang="zh-CN" b="0" i="1" smtClean="0">
                              <a:latin typeface="Cambria Math" panose="02040503050406030204" pitchFamily="18" charset="0"/>
                              <a:ea typeface="Cambria Math" panose="02040503050406030204" pitchFamily="18" charset="0"/>
                            </a:rPr>
                            <m:t>𝐷</m:t>
                          </m:r>
                        </m:e>
                      </m:acc>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𝑑𝑖𝑎𝑔</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𝐷𝑒𝑔𝑟𝑒𝑒</m:t>
                      </m:r>
                      <m:d>
                        <m:dPr>
                          <m:ctrlPr>
                            <a:rPr kumimoji="1" lang="en-US" altLang="zh-CN" b="0" i="1" smtClean="0">
                              <a:latin typeface="Cambria Math" panose="02040503050406030204" pitchFamily="18" charset="0"/>
                              <a:ea typeface="Cambria Math" panose="02040503050406030204" pitchFamily="18" charset="0"/>
                            </a:rPr>
                          </m:ctrlPr>
                        </m:dPr>
                        <m:e>
                          <m:acc>
                            <m:accPr>
                              <m:chr m:val="̂"/>
                              <m:ctrlPr>
                                <a:rPr kumimoji="1" lang="en-US" altLang="zh-CN" i="1">
                                  <a:latin typeface="Cambria Math" panose="02040503050406030204" pitchFamily="18" charset="0"/>
                                  <a:ea typeface="Cambria Math" panose="02040503050406030204" pitchFamily="18" charset="0"/>
                                </a:rPr>
                              </m:ctrlPr>
                            </m:accPr>
                            <m:e>
                              <m:r>
                                <a:rPr kumimoji="1" lang="en-US" altLang="zh-CN" b="0" i="1" smtClean="0">
                                  <a:latin typeface="Cambria Math" panose="02040503050406030204" pitchFamily="18" charset="0"/>
                                  <a:ea typeface="Cambria Math" panose="02040503050406030204" pitchFamily="18" charset="0"/>
                                </a:rPr>
                                <m:t>𝐴</m:t>
                              </m:r>
                            </m:e>
                          </m:acc>
                        </m:e>
                      </m:d>
                      <m:r>
                        <a:rPr kumimoji="1"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6" name="文本框 15">
                <a:extLst>
                  <a:ext uri="{FF2B5EF4-FFF2-40B4-BE49-F238E27FC236}">
                    <a16:creationId xmlns:a16="http://schemas.microsoft.com/office/drawing/2014/main" id="{0656A02B-3901-2F17-10FC-0EF96C4A45CF}"/>
                  </a:ext>
                </a:extLst>
              </p:cNvPr>
              <p:cNvSpPr txBox="1">
                <a:spLocks noRot="1" noChangeAspect="1" noMove="1" noResize="1" noEditPoints="1" noAdjustHandles="1" noChangeArrowheads="1" noChangeShapeType="1" noTextEdit="1"/>
              </p:cNvSpPr>
              <p:nvPr/>
            </p:nvSpPr>
            <p:spPr>
              <a:xfrm>
                <a:off x="8851402" y="5267128"/>
                <a:ext cx="2663839" cy="404983"/>
              </a:xfrm>
              <a:prstGeom prst="rect">
                <a:avLst/>
              </a:prstGeom>
              <a:blipFill>
                <a:blip r:embed="rId10"/>
                <a:stretch>
                  <a:fillRect b="-1212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64B2A3E-841D-9F25-0FAC-D20D74897556}"/>
              </a:ext>
            </a:extLst>
          </p:cNvPr>
          <p:cNvPicPr>
            <a:picLocks noChangeAspect="1"/>
          </p:cNvPicPr>
          <p:nvPr/>
        </p:nvPicPr>
        <p:blipFill>
          <a:blip r:embed="rId11"/>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7FCB02B5-2234-5B41-9157-9EDC58D3A7F9}"/>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449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Sequences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err="1">
                <a:solidFill>
                  <a:srgbClr val="C00000"/>
                </a:solidFill>
                <a:latin typeface="微软雅黑" panose="020B0503020204020204" pitchFamily="34" charset="-122"/>
                <a:ea typeface="微软雅黑" panose="020B0503020204020204" pitchFamily="34" charset="-122"/>
              </a:rPr>
              <a:t>v.s</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4">
            <a:extLst>
              <a:ext uri="{FF2B5EF4-FFF2-40B4-BE49-F238E27FC236}">
                <a16:creationId xmlns:a16="http://schemas.microsoft.com/office/drawing/2014/main" id="{8AF96D2B-CB95-D88F-8BB5-26FECA61397A}"/>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5" name="内容占位符 14">
            <a:extLst>
              <a:ext uri="{FF2B5EF4-FFF2-40B4-BE49-F238E27FC236}">
                <a16:creationId xmlns:a16="http://schemas.microsoft.com/office/drawing/2014/main" id="{7CE33D62-C11F-33BD-6578-436CD021DB62}"/>
              </a:ext>
            </a:extLst>
          </p:cNvPr>
          <p:cNvPicPr>
            <a:picLocks noGrp="1" noChangeAspect="1"/>
          </p:cNvPicPr>
          <p:nvPr>
            <p:ph idx="1"/>
          </p:nvPr>
        </p:nvPicPr>
        <p:blipFill>
          <a:blip r:embed="rId3"/>
          <a:stretch>
            <a:fillRect/>
          </a:stretch>
        </p:blipFill>
        <p:spPr>
          <a:xfrm>
            <a:off x="6493081" y="1468282"/>
            <a:ext cx="5232984" cy="3444496"/>
          </a:xfrm>
          <a:prstGeom prst="rect">
            <a:avLst/>
          </a:prstGeom>
        </p:spPr>
      </p:pic>
      <p:pic>
        <p:nvPicPr>
          <p:cNvPr id="4098" name="Picture 2" descr="Complex Networks – New Media Lab">
            <a:extLst>
              <a:ext uri="{FF2B5EF4-FFF2-40B4-BE49-F238E27FC236}">
                <a16:creationId xmlns:a16="http://schemas.microsoft.com/office/drawing/2014/main" id="{FD93F032-077F-510C-D100-9C98462BE0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619" y="1475270"/>
            <a:ext cx="5542584" cy="4154053"/>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934130BA-2720-FD4E-D4C1-179C74C959BE}"/>
              </a:ext>
            </a:extLst>
          </p:cNvPr>
          <p:cNvPicPr>
            <a:picLocks noChangeAspect="1"/>
          </p:cNvPicPr>
          <p:nvPr/>
        </p:nvPicPr>
        <p:blipFill>
          <a:blip r:embed="rId5"/>
          <a:stretch>
            <a:fillRect/>
          </a:stretch>
        </p:blipFill>
        <p:spPr>
          <a:xfrm>
            <a:off x="5380382" y="4973712"/>
            <a:ext cx="6609767" cy="920347"/>
          </a:xfrm>
          <a:prstGeom prst="rect">
            <a:avLst/>
          </a:prstGeom>
        </p:spPr>
      </p:pic>
      <p:sp>
        <p:nvSpPr>
          <p:cNvPr id="2" name="文本框 1">
            <a:extLst>
              <a:ext uri="{FF2B5EF4-FFF2-40B4-BE49-F238E27FC236}">
                <a16:creationId xmlns:a16="http://schemas.microsoft.com/office/drawing/2014/main" id="{73C33BD7-C239-295A-A84C-E818FF919ECA}"/>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A0A2C71C-12AF-46BF-3CF0-D12070875150}"/>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C0BC49DA-EE66-0579-B4E0-E9796ED5CA4D}"/>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2853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No</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Training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just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convolution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Karate club graph, colors denote communities obtained via modularity-based clustering (Brandes et al., 2008).">
            <a:extLst>
              <a:ext uri="{FF2B5EF4-FFF2-40B4-BE49-F238E27FC236}">
                <a16:creationId xmlns:a16="http://schemas.microsoft.com/office/drawing/2014/main" id="{C76D68A9-6E85-B1CF-FC15-2AC7988CC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19" y="1570583"/>
            <a:ext cx="4668893" cy="300506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CN embedding (with random weights) for nodes in the karate club network.">
            <a:extLst>
              <a:ext uri="{FF2B5EF4-FFF2-40B4-BE49-F238E27FC236}">
                <a16:creationId xmlns:a16="http://schemas.microsoft.com/office/drawing/2014/main" id="{48A413DC-12E8-4C52-9A36-AEA08DF87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365" y="1861594"/>
            <a:ext cx="6261237" cy="379089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4CC149B6-6AA1-BE28-3D37-620B0B68E68E}"/>
              </a:ext>
            </a:extLst>
          </p:cNvPr>
          <p:cNvSpPr txBox="1"/>
          <p:nvPr/>
        </p:nvSpPr>
        <p:spPr>
          <a:xfrm>
            <a:off x="724829" y="6353310"/>
            <a:ext cx="6408548" cy="369332"/>
          </a:xfrm>
          <a:prstGeom prst="rect">
            <a:avLst/>
          </a:prstGeom>
          <a:noFill/>
        </p:spPr>
        <p:txBody>
          <a:bodyPr wrap="square">
            <a:spAutoFit/>
          </a:bodyPr>
          <a:lstStyle/>
          <a:p>
            <a:r>
              <a:rPr lang="zh-CN" altLang="en-US" dirty="0"/>
              <a:t>https://tkipf.github.io/graph-convolutional-networks/</a:t>
            </a:r>
          </a:p>
        </p:txBody>
      </p:sp>
      <p:pic>
        <p:nvPicPr>
          <p:cNvPr id="9" name="图片 8">
            <a:extLst>
              <a:ext uri="{FF2B5EF4-FFF2-40B4-BE49-F238E27FC236}">
                <a16:creationId xmlns:a16="http://schemas.microsoft.com/office/drawing/2014/main" id="{6C967A1E-DE88-2331-1587-BE52C8D4B0C6}"/>
              </a:ext>
            </a:extLst>
          </p:cNvPr>
          <p:cNvPicPr>
            <a:picLocks noChangeAspect="1"/>
          </p:cNvPicPr>
          <p:nvPr/>
        </p:nvPicPr>
        <p:blipFill>
          <a:blip r:embed="rId5"/>
          <a:stretch>
            <a:fillRect/>
          </a:stretch>
        </p:blipFill>
        <p:spPr>
          <a:xfrm>
            <a:off x="635619" y="4832805"/>
            <a:ext cx="4668893" cy="517219"/>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D0229FD-4A65-FC8B-BD54-EB5A5EE89C7F}"/>
                  </a:ext>
                </a:extLst>
              </p:cNvPr>
              <p:cNvSpPr txBox="1"/>
              <p:nvPr/>
            </p:nvSpPr>
            <p:spPr>
              <a:xfrm>
                <a:off x="635619" y="5350024"/>
                <a:ext cx="1998945" cy="792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𝑍</m:t>
                      </m:r>
                      <m:r>
                        <a:rPr kumimoji="1" lang="en-US" altLang="zh-CN" sz="1600" b="0" i="1" smtClean="0">
                          <a:latin typeface="Cambria Math" panose="02040503050406030204" pitchFamily="18" charset="0"/>
                        </a:rPr>
                        <m:t>=</m:t>
                      </m:r>
                      <m:r>
                        <a:rPr kumimoji="1" lang="en-US" altLang="zh-CN" sz="1600" b="0" i="1" smtClean="0">
                          <a:latin typeface="Cambria Math" panose="02040503050406030204" pitchFamily="18" charset="0"/>
                        </a:rPr>
                        <m:t>𝐻𝑎𝑠h</m:t>
                      </m:r>
                      <m:d>
                        <m:dPr>
                          <m:ctrlPr>
                            <a:rPr kumimoji="1" lang="en-US" altLang="zh-CN" sz="1600" b="0" i="1" smtClean="0">
                              <a:latin typeface="Cambria Math" panose="02040503050406030204" pitchFamily="18" charset="0"/>
                            </a:rPr>
                          </m:ctrlPr>
                        </m:dPr>
                        <m:e>
                          <m:nary>
                            <m:naryPr>
                              <m:chr m:val="∑"/>
                              <m:ctrlPr>
                                <a:rPr kumimoji="1" lang="en-US" altLang="zh-CN" sz="1600" i="1">
                                  <a:latin typeface="Cambria Math" panose="02040503050406030204" pitchFamily="18" charset="0"/>
                                </a:rPr>
                              </m:ctrlPr>
                            </m:naryPr>
                            <m:sub>
                              <m:r>
                                <m:rPr>
                                  <m:brk m:alnAt="23"/>
                                </m:rPr>
                                <a:rPr kumimoji="1" lang="en-US" altLang="zh-CN" sz="1600" i="1">
                                  <a:latin typeface="Cambria Math" panose="02040503050406030204" pitchFamily="18" charset="0"/>
                                </a:rPr>
                                <m:t>𝑣</m:t>
                              </m:r>
                              <m:r>
                                <a:rPr kumimoji="1" lang="en-US" altLang="zh-CN" sz="1600" i="1">
                                  <a:latin typeface="Cambria Math" panose="02040503050406030204" pitchFamily="18" charset="0"/>
                                  <a:ea typeface="Cambria Math" panose="02040503050406030204" pitchFamily="18" charset="0"/>
                                </a:rPr>
                                <m:t>∈</m:t>
                              </m:r>
                              <m:r>
                                <a:rPr kumimoji="1" lang="en-US" altLang="zh-CN" sz="1600" i="1">
                                  <a:latin typeface="Cambria Math" panose="02040503050406030204" pitchFamily="18" charset="0"/>
                                  <a:ea typeface="Cambria Math" panose="02040503050406030204" pitchFamily="18" charset="0"/>
                                </a:rPr>
                                <m:t>𝑁</m:t>
                              </m:r>
                              <m:d>
                                <m:dPr>
                                  <m:ctrlPr>
                                    <a:rPr kumimoji="1" lang="en-US" altLang="zh-CN" sz="1600" i="1">
                                      <a:latin typeface="Cambria Math" panose="02040503050406030204" pitchFamily="18" charset="0"/>
                                      <a:ea typeface="Cambria Math" panose="02040503050406030204" pitchFamily="18" charset="0"/>
                                    </a:rPr>
                                  </m:ctrlPr>
                                </m:dPr>
                                <m:e>
                                  <m:r>
                                    <m:rPr>
                                      <m:brk m:alnAt="23"/>
                                    </m:rPr>
                                    <a:rPr kumimoji="1" lang="en-US" altLang="zh-CN" sz="1600" i="1">
                                      <a:latin typeface="Cambria Math" panose="02040503050406030204" pitchFamily="18" charset="0"/>
                                      <a:ea typeface="Cambria Math" panose="02040503050406030204" pitchFamily="18" charset="0"/>
                                    </a:rPr>
                                    <m:t>𝑢</m:t>
                                  </m:r>
                                </m:e>
                              </m:d>
                            </m:sub>
                            <m:sup/>
                            <m:e>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rPr>
                                    <m:t>h</m:t>
                                  </m:r>
                                </m:e>
                                <m:sub>
                                  <m:r>
                                    <a:rPr kumimoji="1" lang="en-US" altLang="zh-CN" sz="1600" i="1">
                                      <a:latin typeface="Cambria Math" panose="02040503050406030204" pitchFamily="18" charset="0"/>
                                    </a:rPr>
                                    <m:t>𝑣</m:t>
                                  </m:r>
                                </m:sub>
                              </m:sSub>
                            </m:e>
                          </m:nary>
                        </m:e>
                      </m:d>
                    </m:oMath>
                  </m:oMathPara>
                </a14:m>
                <a:endParaRPr kumimoji="1" lang="zh-CN" altLang="en-US" sz="1600" dirty="0"/>
              </a:p>
            </p:txBody>
          </p:sp>
        </mc:Choice>
        <mc:Fallback xmlns="">
          <p:sp>
            <p:nvSpPr>
              <p:cNvPr id="10" name="文本框 9">
                <a:extLst>
                  <a:ext uri="{FF2B5EF4-FFF2-40B4-BE49-F238E27FC236}">
                    <a16:creationId xmlns:a16="http://schemas.microsoft.com/office/drawing/2014/main" id="{5D0229FD-4A65-FC8B-BD54-EB5A5EE89C7F}"/>
                  </a:ext>
                </a:extLst>
              </p:cNvPr>
              <p:cNvSpPr txBox="1">
                <a:spLocks noRot="1" noChangeAspect="1" noMove="1" noResize="1" noEditPoints="1" noAdjustHandles="1" noChangeArrowheads="1" noChangeShapeType="1" noTextEdit="1"/>
              </p:cNvSpPr>
              <p:nvPr/>
            </p:nvSpPr>
            <p:spPr>
              <a:xfrm>
                <a:off x="635619" y="5350024"/>
                <a:ext cx="1998945" cy="792718"/>
              </a:xfrm>
              <a:prstGeom prst="rect">
                <a:avLst/>
              </a:prstGeom>
              <a:blipFill>
                <a:blip r:embed="rId7"/>
                <a:stretch>
                  <a:fillRect l="-1258" t="-96825" b="-150794"/>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36FE4CB2-7437-A553-DD4B-45F069B1D18E}"/>
              </a:ext>
            </a:extLst>
          </p:cNvPr>
          <p:cNvPicPr>
            <a:picLocks noChangeAspect="1"/>
          </p:cNvPicPr>
          <p:nvPr/>
        </p:nvPicPr>
        <p:blipFill>
          <a:blip r:embed="rId8"/>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7583A549-A2D9-7821-37BE-BBD09144B19D}"/>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2671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Semi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Supervised</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raph Neural Network】GCN: 算法原理，实现和应用 - 知乎">
            <a:extLst>
              <a:ext uri="{FF2B5EF4-FFF2-40B4-BE49-F238E27FC236}">
                <a16:creationId xmlns:a16="http://schemas.microsoft.com/office/drawing/2014/main" id="{5E212D15-084D-7057-F900-358FAF8AD4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435" y="1287592"/>
            <a:ext cx="8674953" cy="426405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1182ABAA-3438-B528-DA9B-FF9890BF62BA}"/>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7EC4139F-8DE3-F509-B081-324FA2B1675A}"/>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5F15FEE3-3B92-28C0-2FC5-12FF3B46C98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67700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A508D95-013C-416F-2D25-C17D1D2974C1}"/>
              </a:ext>
            </a:extLst>
          </p:cNvPr>
          <p:cNvPicPr>
            <a:picLocks noChangeAspect="1"/>
          </p:cNvPicPr>
          <p:nvPr/>
        </p:nvPicPr>
        <p:blipFill>
          <a:blip r:embed="rId3"/>
          <a:stretch>
            <a:fillRect/>
          </a:stretch>
        </p:blipFill>
        <p:spPr>
          <a:xfrm>
            <a:off x="1631788" y="1700829"/>
            <a:ext cx="8928424" cy="3781163"/>
          </a:xfrm>
          <a:prstGeom prst="rect">
            <a:avLst/>
          </a:prstGeom>
        </p:spPr>
      </p:pic>
      <p:sp>
        <p:nvSpPr>
          <p:cNvPr id="3" name="文本框 2">
            <a:extLst>
              <a:ext uri="{FF2B5EF4-FFF2-40B4-BE49-F238E27FC236}">
                <a16:creationId xmlns:a16="http://schemas.microsoft.com/office/drawing/2014/main" id="{776BF4B6-9FE4-6A3B-F00A-E649E02A4B05}"/>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CD196D05-51C8-E0BF-E493-A69AB5E4D505}"/>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84804306-F072-8329-2EE7-B877402A110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33907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History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GCN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54" name="圆角矩形 53">
            <a:extLst>
              <a:ext uri="{FF2B5EF4-FFF2-40B4-BE49-F238E27FC236}">
                <a16:creationId xmlns:a16="http://schemas.microsoft.com/office/drawing/2014/main" id="{1F46BBA9-CDCC-1F0D-8B59-23153CC635DB}"/>
              </a:ext>
            </a:extLst>
          </p:cNvPr>
          <p:cNvSpPr/>
          <p:nvPr/>
        </p:nvSpPr>
        <p:spPr>
          <a:xfrm>
            <a:off x="1025911" y="2226281"/>
            <a:ext cx="2030278" cy="902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Image</a:t>
            </a:r>
            <a:r>
              <a:rPr kumimoji="1" lang="zh-CN" altLang="en-US" dirty="0">
                <a:solidFill>
                  <a:schemeClr val="tx1"/>
                </a:solidFill>
              </a:rPr>
              <a:t> </a:t>
            </a:r>
            <a:r>
              <a:rPr kumimoji="1" lang="en-US" altLang="zh-CN" dirty="0">
                <a:solidFill>
                  <a:schemeClr val="tx1"/>
                </a:solidFill>
              </a:rPr>
              <a:t>Convolution</a:t>
            </a:r>
            <a:endParaRPr kumimoji="1" lang="zh-CN" altLang="en-US" dirty="0">
              <a:solidFill>
                <a:schemeClr val="tx1"/>
              </a:solidFill>
            </a:endParaRPr>
          </a:p>
        </p:txBody>
      </p:sp>
      <p:sp>
        <p:nvSpPr>
          <p:cNvPr id="55" name="圆角矩形 54">
            <a:extLst>
              <a:ext uri="{FF2B5EF4-FFF2-40B4-BE49-F238E27FC236}">
                <a16:creationId xmlns:a16="http://schemas.microsoft.com/office/drawing/2014/main" id="{89C1C4FA-0134-9598-E040-E7DDBA321D12}"/>
              </a:ext>
            </a:extLst>
          </p:cNvPr>
          <p:cNvSpPr/>
          <p:nvPr/>
        </p:nvSpPr>
        <p:spPr>
          <a:xfrm>
            <a:off x="4401958" y="2226281"/>
            <a:ext cx="2030278" cy="902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Graph</a:t>
            </a:r>
            <a:r>
              <a:rPr kumimoji="1" lang="zh-CN" altLang="en-US" dirty="0">
                <a:solidFill>
                  <a:schemeClr val="tx1"/>
                </a:solidFill>
              </a:rPr>
              <a:t> </a:t>
            </a:r>
            <a:r>
              <a:rPr kumimoji="1" lang="en-US" altLang="zh-CN" dirty="0">
                <a:solidFill>
                  <a:schemeClr val="tx1"/>
                </a:solidFill>
              </a:rPr>
              <a:t>Signal</a:t>
            </a:r>
            <a:r>
              <a:rPr kumimoji="1" lang="zh-CN" altLang="en-US" dirty="0">
                <a:solidFill>
                  <a:schemeClr val="tx1"/>
                </a:solidFill>
              </a:rPr>
              <a:t> </a:t>
            </a:r>
            <a:r>
              <a:rPr kumimoji="1" lang="en-US" altLang="zh-CN" dirty="0">
                <a:solidFill>
                  <a:schemeClr val="tx1"/>
                </a:solidFill>
              </a:rPr>
              <a:t>Processing</a:t>
            </a:r>
            <a:endParaRPr kumimoji="1" lang="zh-CN" altLang="en-US" dirty="0">
              <a:solidFill>
                <a:schemeClr val="tx1"/>
              </a:solidFill>
            </a:endParaRPr>
          </a:p>
        </p:txBody>
      </p:sp>
      <p:sp>
        <p:nvSpPr>
          <p:cNvPr id="56" name="圆角矩形 55">
            <a:extLst>
              <a:ext uri="{FF2B5EF4-FFF2-40B4-BE49-F238E27FC236}">
                <a16:creationId xmlns:a16="http://schemas.microsoft.com/office/drawing/2014/main" id="{B7EAE7D1-957F-BD75-2E2E-1255D8FC5F3B}"/>
              </a:ext>
            </a:extLst>
          </p:cNvPr>
          <p:cNvSpPr/>
          <p:nvPr/>
        </p:nvSpPr>
        <p:spPr>
          <a:xfrm>
            <a:off x="7778005" y="2226281"/>
            <a:ext cx="2030278" cy="902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Graph</a:t>
            </a:r>
            <a:r>
              <a:rPr kumimoji="1" lang="zh-CN" altLang="en-US" dirty="0">
                <a:solidFill>
                  <a:schemeClr val="tx1"/>
                </a:solidFill>
              </a:rPr>
              <a:t> </a:t>
            </a:r>
            <a:r>
              <a:rPr kumimoji="1" lang="en-US" altLang="zh-CN" dirty="0">
                <a:solidFill>
                  <a:schemeClr val="tx1"/>
                </a:solidFill>
              </a:rPr>
              <a:t>Convolution</a:t>
            </a:r>
            <a:endParaRPr kumimoji="1" lang="zh-CN" altLang="en-US" dirty="0">
              <a:solidFill>
                <a:schemeClr val="tx1"/>
              </a:solidFill>
            </a:endParaRPr>
          </a:p>
        </p:txBody>
      </p:sp>
      <p:sp>
        <p:nvSpPr>
          <p:cNvPr id="57" name="圆角矩形 56">
            <a:extLst>
              <a:ext uri="{FF2B5EF4-FFF2-40B4-BE49-F238E27FC236}">
                <a16:creationId xmlns:a16="http://schemas.microsoft.com/office/drawing/2014/main" id="{7A5F4EF7-8945-1E25-B1A6-D91EE24D8DA6}"/>
              </a:ext>
            </a:extLst>
          </p:cNvPr>
          <p:cNvSpPr/>
          <p:nvPr/>
        </p:nvSpPr>
        <p:spPr>
          <a:xfrm>
            <a:off x="7778005" y="4284745"/>
            <a:ext cx="2030278" cy="902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Spectral</a:t>
            </a:r>
            <a:r>
              <a:rPr kumimoji="1" lang="zh-CN" altLang="en-US" dirty="0">
                <a:solidFill>
                  <a:schemeClr val="tx1"/>
                </a:solidFill>
              </a:rPr>
              <a:t> </a:t>
            </a:r>
            <a:r>
              <a:rPr kumimoji="1" lang="en-US" altLang="zh-CN" dirty="0">
                <a:solidFill>
                  <a:schemeClr val="tx1"/>
                </a:solidFill>
              </a:rPr>
              <a:t>Graph</a:t>
            </a:r>
            <a:r>
              <a:rPr kumimoji="1" lang="zh-CN" altLang="en-US" dirty="0">
                <a:solidFill>
                  <a:schemeClr val="tx1"/>
                </a:solidFill>
              </a:rPr>
              <a:t> </a:t>
            </a:r>
            <a:r>
              <a:rPr kumimoji="1" lang="en-US" altLang="zh-CN" dirty="0">
                <a:solidFill>
                  <a:schemeClr val="tx1"/>
                </a:solidFill>
              </a:rPr>
              <a:t>Convolution</a:t>
            </a:r>
            <a:endParaRPr kumimoji="1" lang="zh-CN" altLang="en-US" dirty="0">
              <a:solidFill>
                <a:schemeClr val="tx1"/>
              </a:solidFill>
            </a:endParaRPr>
          </a:p>
        </p:txBody>
      </p:sp>
      <p:sp>
        <p:nvSpPr>
          <p:cNvPr id="58" name="圆角矩形 57">
            <a:extLst>
              <a:ext uri="{FF2B5EF4-FFF2-40B4-BE49-F238E27FC236}">
                <a16:creationId xmlns:a16="http://schemas.microsoft.com/office/drawing/2014/main" id="{EA44D42F-8F2D-B538-FAAE-33CD3631ED0C}"/>
              </a:ext>
            </a:extLst>
          </p:cNvPr>
          <p:cNvSpPr/>
          <p:nvPr/>
        </p:nvSpPr>
        <p:spPr>
          <a:xfrm>
            <a:off x="4505279" y="4284745"/>
            <a:ext cx="2030278" cy="902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Spatial</a:t>
            </a:r>
            <a:r>
              <a:rPr kumimoji="1" lang="zh-CN" altLang="en-US" dirty="0">
                <a:solidFill>
                  <a:schemeClr val="tx1"/>
                </a:solidFill>
              </a:rPr>
              <a:t> </a:t>
            </a:r>
            <a:r>
              <a:rPr kumimoji="1" lang="en-US" altLang="zh-CN" dirty="0">
                <a:solidFill>
                  <a:schemeClr val="tx1"/>
                </a:solidFill>
              </a:rPr>
              <a:t>GCN</a:t>
            </a:r>
            <a:endParaRPr kumimoji="1" lang="zh-CN" altLang="en-US" dirty="0">
              <a:solidFill>
                <a:schemeClr val="tx1"/>
              </a:solidFill>
            </a:endParaRPr>
          </a:p>
        </p:txBody>
      </p:sp>
      <p:sp>
        <p:nvSpPr>
          <p:cNvPr id="59" name="右箭头 58">
            <a:extLst>
              <a:ext uri="{FF2B5EF4-FFF2-40B4-BE49-F238E27FC236}">
                <a16:creationId xmlns:a16="http://schemas.microsoft.com/office/drawing/2014/main" id="{64A5DD89-F7B7-B0A5-4ADB-3D7098FE402E}"/>
              </a:ext>
            </a:extLst>
          </p:cNvPr>
          <p:cNvSpPr/>
          <p:nvPr/>
        </p:nvSpPr>
        <p:spPr>
          <a:xfrm>
            <a:off x="3535344" y="2533801"/>
            <a:ext cx="387458" cy="2877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右箭头 59">
            <a:extLst>
              <a:ext uri="{FF2B5EF4-FFF2-40B4-BE49-F238E27FC236}">
                <a16:creationId xmlns:a16="http://schemas.microsoft.com/office/drawing/2014/main" id="{5B1E0E9A-0768-01EB-7AB2-EF37D1CCE567}"/>
              </a:ext>
            </a:extLst>
          </p:cNvPr>
          <p:cNvSpPr/>
          <p:nvPr/>
        </p:nvSpPr>
        <p:spPr>
          <a:xfrm>
            <a:off x="6911391" y="2533801"/>
            <a:ext cx="387458" cy="2877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右箭头 60">
            <a:extLst>
              <a:ext uri="{FF2B5EF4-FFF2-40B4-BE49-F238E27FC236}">
                <a16:creationId xmlns:a16="http://schemas.microsoft.com/office/drawing/2014/main" id="{A69EDF95-9446-F56F-3E15-A146210C690D}"/>
              </a:ext>
            </a:extLst>
          </p:cNvPr>
          <p:cNvSpPr/>
          <p:nvPr/>
        </p:nvSpPr>
        <p:spPr>
          <a:xfrm rot="10800000">
            <a:off x="6893953" y="4592265"/>
            <a:ext cx="387458" cy="2877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右箭头 61">
            <a:extLst>
              <a:ext uri="{FF2B5EF4-FFF2-40B4-BE49-F238E27FC236}">
                <a16:creationId xmlns:a16="http://schemas.microsoft.com/office/drawing/2014/main" id="{3F14EAD3-E46A-0F84-299F-00426B6FF6BA}"/>
              </a:ext>
            </a:extLst>
          </p:cNvPr>
          <p:cNvSpPr/>
          <p:nvPr/>
        </p:nvSpPr>
        <p:spPr>
          <a:xfrm rot="5400000">
            <a:off x="8599415" y="3527725"/>
            <a:ext cx="387458" cy="2877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DAD6DD1A-9712-D802-E53B-972BC20FFA09}"/>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0835938B-7BE4-12AD-27D2-6C592C194DCB}"/>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3D35B012-8A9B-4CA2-9C61-65D8827AB6B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24464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975384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Back to </a:t>
            </a:r>
            <a:r>
              <a:rPr lang="en-US" altLang="zh-CN" sz="3600" dirty="0" err="1">
                <a:solidFill>
                  <a:srgbClr val="C00000"/>
                </a:solidFill>
                <a:latin typeface="微软雅黑" panose="020B0503020204020204" pitchFamily="34" charset="-122"/>
                <a:ea typeface="微软雅黑" panose="020B0503020204020204" pitchFamily="34" charset="-122"/>
              </a:rPr>
              <a:t>Kipf</a:t>
            </a:r>
            <a:r>
              <a:rPr lang="en-US" altLang="zh-CN" sz="3600" dirty="0" err="1">
                <a:solidFill>
                  <a:srgbClr val="C00000"/>
                </a:solidFill>
                <a:latin typeface="Arial" panose="020B0604020202020204" pitchFamily="34" charset="0"/>
                <a:ea typeface="微软雅黑" panose="020B0503020204020204" pitchFamily="34" charset="-122"/>
                <a:cs typeface="Arial" panose="020B0604020202020204" pitchFamily="34" charset="0"/>
              </a:rPr>
              <a:t>’s</a:t>
            </a:r>
            <a:r>
              <a:rPr lang="en-US" altLang="zh-CN" sz="3600" dirty="0">
                <a:solidFill>
                  <a:srgbClr val="C00000"/>
                </a:solidFill>
                <a:latin typeface="微软雅黑" panose="020B0503020204020204" pitchFamily="34" charset="-122"/>
                <a:ea typeface="微软雅黑" panose="020B0503020204020204" pitchFamily="34" charset="-122"/>
              </a:rPr>
              <a:t> GCN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4" name="内容占位符 2">
            <a:extLst>
              <a:ext uri="{FF2B5EF4-FFF2-40B4-BE49-F238E27FC236}">
                <a16:creationId xmlns:a16="http://schemas.microsoft.com/office/drawing/2014/main" id="{326FBC09-0704-27CD-3383-61FE069EC09C}"/>
              </a:ext>
            </a:extLst>
          </p:cNvPr>
          <p:cNvSpPr>
            <a:spLocks noGrp="1"/>
          </p:cNvSpPr>
          <p:nvPr>
            <p:ph idx="1"/>
          </p:nvPr>
        </p:nvSpPr>
        <p:spPr>
          <a:xfrm>
            <a:off x="721360" y="1629128"/>
            <a:ext cx="10058400" cy="4023360"/>
          </a:xfrm>
        </p:spPr>
        <p:txBody>
          <a:bodyPr/>
          <a:lstStyle/>
          <a:p>
            <a:r>
              <a:rPr lang="zh-CN" altLang="en-US" dirty="0">
                <a:effectLst/>
                <a:latin typeface="Arial" panose="020B0604020202020204" pitchFamily="34" charset="0"/>
              </a:rPr>
              <a:t>参考和进一步阅读</a:t>
            </a:r>
            <a:endParaRPr lang="en-US" altLang="zh-CN" dirty="0">
              <a:effectLst/>
              <a:latin typeface="Arial" panose="020B0604020202020204" pitchFamily="34" charset="0"/>
            </a:endParaRPr>
          </a:p>
          <a:p>
            <a:r>
              <a:rPr lang="en-US" altLang="zh-CN" dirty="0">
                <a:effectLst/>
                <a:latin typeface="Arial" panose="020B0604020202020204" pitchFamily="34" charset="0"/>
              </a:rPr>
              <a:t>1.</a:t>
            </a:r>
            <a:r>
              <a:rPr lang="zh-CN" altLang="en-US" dirty="0">
                <a:effectLst/>
                <a:latin typeface="Arial" panose="020B0604020202020204" pitchFamily="34" charset="0"/>
              </a:rPr>
              <a:t>入门博客：</a:t>
            </a:r>
            <a:r>
              <a:rPr lang="en" altLang="zh-CN" dirty="0">
                <a:effectLst/>
                <a:latin typeface="Arial" panose="020B0604020202020204" pitchFamily="34" charset="0"/>
                <a:hlinkClick r:id="rId3"/>
              </a:rPr>
              <a:t>A Gentle Introduction to Graph Neural Networks</a:t>
            </a:r>
            <a:endParaRPr lang="en" altLang="zh-CN" dirty="0">
              <a:effectLst/>
              <a:latin typeface="Arial" panose="020B0604020202020204" pitchFamily="34" charset="0"/>
            </a:endParaRPr>
          </a:p>
          <a:p>
            <a:r>
              <a:rPr lang="en" altLang="zh-CN" dirty="0">
                <a:effectLst/>
                <a:latin typeface="Arial" panose="020B0604020202020204" pitchFamily="34" charset="0"/>
              </a:rPr>
              <a:t>2.</a:t>
            </a:r>
            <a:r>
              <a:rPr lang="zh-CN" altLang="en-US" dirty="0">
                <a:effectLst/>
                <a:latin typeface="Arial" panose="020B0604020202020204" pitchFamily="34" charset="0"/>
              </a:rPr>
              <a:t>入门课本：</a:t>
            </a:r>
            <a:r>
              <a:rPr lang="en" altLang="zh-CN" dirty="0">
                <a:effectLst/>
                <a:latin typeface="Arial" panose="020B0604020202020204" pitchFamily="34" charset="0"/>
                <a:hlinkClick r:id="rId4"/>
              </a:rPr>
              <a:t>Graph Representation Learning</a:t>
            </a:r>
            <a:endParaRPr lang="en" altLang="zh-CN" dirty="0">
              <a:effectLst/>
              <a:latin typeface="Arial" panose="020B0604020202020204" pitchFamily="34" charset="0"/>
            </a:endParaRPr>
          </a:p>
          <a:p>
            <a:r>
              <a:rPr lang="en" altLang="zh-CN" dirty="0">
                <a:effectLst/>
                <a:latin typeface="Arial" panose="020B0604020202020204" pitchFamily="34" charset="0"/>
              </a:rPr>
              <a:t>3.</a:t>
            </a:r>
            <a:r>
              <a:rPr lang="zh-CN" altLang="en-US" dirty="0">
                <a:effectLst/>
                <a:latin typeface="Arial" panose="020B0604020202020204" pitchFamily="34" charset="0"/>
              </a:rPr>
              <a:t>入门公开课：</a:t>
            </a:r>
            <a:r>
              <a:rPr lang="en" altLang="zh-CN" dirty="0">
                <a:effectLst/>
                <a:latin typeface="Arial" panose="020B0604020202020204" pitchFamily="34" charset="0"/>
                <a:hlinkClick r:id="rId5"/>
              </a:rPr>
              <a:t>CS224W:Machine Learning with Graphs</a:t>
            </a:r>
            <a:endParaRPr lang="en" altLang="zh-CN" dirty="0">
              <a:effectLst/>
              <a:latin typeface="Arial" panose="020B0604020202020204" pitchFamily="34" charset="0"/>
            </a:endParaRPr>
          </a:p>
          <a:p>
            <a:r>
              <a:rPr lang="en" altLang="zh-CN" dirty="0">
                <a:effectLst/>
                <a:latin typeface="Arial" panose="020B0604020202020204" pitchFamily="34" charset="0"/>
              </a:rPr>
              <a:t>4.</a:t>
            </a:r>
            <a:r>
              <a:rPr lang="zh-CN" altLang="en-US" dirty="0">
                <a:effectLst/>
                <a:latin typeface="Arial" panose="020B0604020202020204" pitchFamily="34" charset="0"/>
              </a:rPr>
              <a:t>最新博客：</a:t>
            </a:r>
            <a:r>
              <a:rPr lang="en" altLang="zh-CN" dirty="0">
                <a:effectLst/>
                <a:latin typeface="Arial" panose="020B0604020202020204" pitchFamily="34" charset="0"/>
                <a:hlinkClick r:id="rId6"/>
              </a:rPr>
              <a:t>Michael Bronstein</a:t>
            </a:r>
            <a:r>
              <a:rPr lang="en" altLang="zh-CN" dirty="0">
                <a:effectLst/>
                <a:latin typeface="Arial" panose="020B0604020202020204" pitchFamily="34" charset="0"/>
              </a:rPr>
              <a:t> </a:t>
            </a:r>
          </a:p>
          <a:p>
            <a:br>
              <a:rPr lang="zh-CN" altLang="en-US" dirty="0">
                <a:effectLst/>
              </a:rPr>
            </a:br>
            <a:endParaRPr lang="zh-CN" altLang="en-US" dirty="0">
              <a:effectLst/>
            </a:endParaRPr>
          </a:p>
        </p:txBody>
      </p:sp>
      <p:sp>
        <p:nvSpPr>
          <p:cNvPr id="2" name="文本框 1">
            <a:extLst>
              <a:ext uri="{FF2B5EF4-FFF2-40B4-BE49-F238E27FC236}">
                <a16:creationId xmlns:a16="http://schemas.microsoft.com/office/drawing/2014/main" id="{C2A9BE38-8631-487E-BD16-EA95261CDD83}"/>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5E6A9AF6-DAF6-7AC6-7993-AABF9468A893}"/>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76684797-904B-A371-963F-0594973E5C3B}"/>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11835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Attention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3DD7E37E-1FBA-EB7E-EED5-C906E5A9C18C}"/>
              </a:ext>
            </a:extLst>
          </p:cNvPr>
          <p:cNvPicPr>
            <a:picLocks noChangeAspect="1"/>
          </p:cNvPicPr>
          <p:nvPr/>
        </p:nvPicPr>
        <p:blipFill>
          <a:blip r:embed="rId3"/>
          <a:stretch>
            <a:fillRect/>
          </a:stretch>
        </p:blipFill>
        <p:spPr>
          <a:xfrm>
            <a:off x="8290380" y="2447956"/>
            <a:ext cx="2895600" cy="876300"/>
          </a:xfrm>
          <a:prstGeom prst="rect">
            <a:avLst/>
          </a:prstGeom>
        </p:spPr>
      </p:pic>
      <p:pic>
        <p:nvPicPr>
          <p:cNvPr id="3" name="图片 2">
            <a:extLst>
              <a:ext uri="{FF2B5EF4-FFF2-40B4-BE49-F238E27FC236}">
                <a16:creationId xmlns:a16="http://schemas.microsoft.com/office/drawing/2014/main" id="{963EB0C9-B7A8-021A-CC5D-7C357ABDF87E}"/>
              </a:ext>
            </a:extLst>
          </p:cNvPr>
          <p:cNvPicPr>
            <a:picLocks noChangeAspect="1"/>
          </p:cNvPicPr>
          <p:nvPr/>
        </p:nvPicPr>
        <p:blipFill>
          <a:blip r:embed="rId4"/>
          <a:stretch>
            <a:fillRect/>
          </a:stretch>
        </p:blipFill>
        <p:spPr>
          <a:xfrm>
            <a:off x="4494508" y="4200612"/>
            <a:ext cx="7533745" cy="1789016"/>
          </a:xfrm>
          <a:prstGeom prst="rect">
            <a:avLst/>
          </a:prstGeom>
        </p:spPr>
      </p:pic>
      <p:pic>
        <p:nvPicPr>
          <p:cNvPr id="4" name="图片 3">
            <a:extLst>
              <a:ext uri="{FF2B5EF4-FFF2-40B4-BE49-F238E27FC236}">
                <a16:creationId xmlns:a16="http://schemas.microsoft.com/office/drawing/2014/main" id="{7D43EDA7-5050-96F9-6E04-865B50CD2D55}"/>
              </a:ext>
            </a:extLst>
          </p:cNvPr>
          <p:cNvPicPr>
            <a:picLocks noChangeAspect="1"/>
          </p:cNvPicPr>
          <p:nvPr/>
        </p:nvPicPr>
        <p:blipFill>
          <a:blip r:embed="rId5"/>
          <a:stretch>
            <a:fillRect/>
          </a:stretch>
        </p:blipFill>
        <p:spPr>
          <a:xfrm>
            <a:off x="635619" y="1852752"/>
            <a:ext cx="2768600" cy="3479800"/>
          </a:xfrm>
          <a:prstGeom prst="rect">
            <a:avLst/>
          </a:prstGeom>
        </p:spPr>
      </p:pic>
      <p:pic>
        <p:nvPicPr>
          <p:cNvPr id="5" name="图片 4">
            <a:extLst>
              <a:ext uri="{FF2B5EF4-FFF2-40B4-BE49-F238E27FC236}">
                <a16:creationId xmlns:a16="http://schemas.microsoft.com/office/drawing/2014/main" id="{1D94FA13-0512-D98E-AB03-DB996D3CBB14}"/>
              </a:ext>
            </a:extLst>
          </p:cNvPr>
          <p:cNvPicPr>
            <a:picLocks noChangeAspect="1"/>
          </p:cNvPicPr>
          <p:nvPr/>
        </p:nvPicPr>
        <p:blipFill>
          <a:blip r:embed="rId6"/>
          <a:stretch>
            <a:fillRect/>
          </a:stretch>
        </p:blipFill>
        <p:spPr>
          <a:xfrm>
            <a:off x="3739085" y="1230119"/>
            <a:ext cx="4016094" cy="2635950"/>
          </a:xfrm>
          <a:prstGeom prst="rect">
            <a:avLst/>
          </a:prstGeom>
        </p:spPr>
      </p:pic>
      <p:sp>
        <p:nvSpPr>
          <p:cNvPr id="10" name="文本框 9">
            <a:extLst>
              <a:ext uri="{FF2B5EF4-FFF2-40B4-BE49-F238E27FC236}">
                <a16:creationId xmlns:a16="http://schemas.microsoft.com/office/drawing/2014/main" id="{BB09FB12-1F95-85CC-BE9B-33994CF61E1D}"/>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arxiv.org</a:t>
            </a:r>
            <a:r>
              <a:rPr lang="en" altLang="zh-CN" sz="1400" dirty="0">
                <a:latin typeface="微软雅黑" panose="020B0503020204020204" pitchFamily="34" charset="-122"/>
                <a:ea typeface="微软雅黑" panose="020B0503020204020204" pitchFamily="34" charset="-122"/>
              </a:rPr>
              <a:t>/abs/1710.10903</a:t>
            </a:r>
            <a:endParaRPr lang="zh-CN" altLang="en-US" sz="1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5E62F4F2-421A-902C-2A47-138E966E7A31}"/>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11" name="Picture 5" descr="Z:\e\建院\logo\uplogo copy.png">
            <a:extLst>
              <a:ext uri="{FF2B5EF4-FFF2-40B4-BE49-F238E27FC236}">
                <a16:creationId xmlns:a16="http://schemas.microsoft.com/office/drawing/2014/main" id="{D02C32D8-830B-1D0F-5115-4C4EEADFBF49}"/>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5939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Attention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81744745-A186-10B5-D84E-DD180BA0AAF0}"/>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arxiv.org</a:t>
            </a:r>
            <a:r>
              <a:rPr lang="en" altLang="zh-CN" sz="1400" dirty="0">
                <a:latin typeface="微软雅黑" panose="020B0503020204020204" pitchFamily="34" charset="-122"/>
                <a:ea typeface="微软雅黑" panose="020B0503020204020204" pitchFamily="34" charset="-122"/>
              </a:rPr>
              <a:t>/abs/1710.10903</a:t>
            </a:r>
            <a:endParaRPr lang="zh-CN" altLang="en-US" sz="14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292A3580-BE8F-3AB9-2400-A00E4003B8C6}"/>
              </a:ext>
            </a:extLst>
          </p:cNvPr>
          <p:cNvPicPr>
            <a:picLocks noChangeAspect="1"/>
          </p:cNvPicPr>
          <p:nvPr/>
        </p:nvPicPr>
        <p:blipFill>
          <a:blip r:embed="rId3"/>
          <a:stretch>
            <a:fillRect/>
          </a:stretch>
        </p:blipFill>
        <p:spPr>
          <a:xfrm>
            <a:off x="635619" y="2043252"/>
            <a:ext cx="5956300" cy="3098800"/>
          </a:xfrm>
          <a:prstGeom prst="rect">
            <a:avLst/>
          </a:prstGeom>
        </p:spPr>
      </p:pic>
      <p:pic>
        <p:nvPicPr>
          <p:cNvPr id="9" name="图片 8">
            <a:extLst>
              <a:ext uri="{FF2B5EF4-FFF2-40B4-BE49-F238E27FC236}">
                <a16:creationId xmlns:a16="http://schemas.microsoft.com/office/drawing/2014/main" id="{0BA63138-58EA-C3E9-C919-58BD869A06EF}"/>
              </a:ext>
            </a:extLst>
          </p:cNvPr>
          <p:cNvPicPr>
            <a:picLocks noChangeAspect="1"/>
          </p:cNvPicPr>
          <p:nvPr/>
        </p:nvPicPr>
        <p:blipFill>
          <a:blip r:embed="rId4"/>
          <a:stretch>
            <a:fillRect/>
          </a:stretch>
        </p:blipFill>
        <p:spPr>
          <a:xfrm>
            <a:off x="7113772" y="2059928"/>
            <a:ext cx="4445000" cy="2517977"/>
          </a:xfrm>
          <a:prstGeom prst="rect">
            <a:avLst/>
          </a:prstGeom>
        </p:spPr>
      </p:pic>
      <p:pic>
        <p:nvPicPr>
          <p:cNvPr id="3" name="图片 2">
            <a:extLst>
              <a:ext uri="{FF2B5EF4-FFF2-40B4-BE49-F238E27FC236}">
                <a16:creationId xmlns:a16="http://schemas.microsoft.com/office/drawing/2014/main" id="{B7D96AE8-B8F4-AE92-1CC9-08164F524C59}"/>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5C5F0C85-6931-7E21-FAAA-BADAF61C2B4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91599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Comparison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9442552-9EC9-CDEE-6AB3-427632307BA1}"/>
              </a:ext>
            </a:extLst>
          </p:cNvPr>
          <p:cNvSpPr txBox="1"/>
          <p:nvPr/>
        </p:nvSpPr>
        <p:spPr>
          <a:xfrm>
            <a:off x="724829" y="6288440"/>
            <a:ext cx="6405880" cy="369332"/>
          </a:xfrm>
          <a:prstGeom prst="rect">
            <a:avLst/>
          </a:prstGeom>
          <a:noFill/>
        </p:spPr>
        <p:txBody>
          <a:bodyPr wrap="square">
            <a:spAutoFit/>
          </a:bodyPr>
          <a:lstStyle/>
          <a:p>
            <a:r>
              <a:rPr lang="zh-CN" altLang="en-US" dirty="0"/>
              <a:t>https://arxiv.org/pdf/1703.06114.pdf</a:t>
            </a:r>
          </a:p>
        </p:txBody>
      </p:sp>
      <p:pic>
        <p:nvPicPr>
          <p:cNvPr id="2" name="图片 1">
            <a:extLst>
              <a:ext uri="{FF2B5EF4-FFF2-40B4-BE49-F238E27FC236}">
                <a16:creationId xmlns:a16="http://schemas.microsoft.com/office/drawing/2014/main" id="{00EC04A1-822F-3613-63F6-C68B49C402BB}"/>
              </a:ext>
            </a:extLst>
          </p:cNvPr>
          <p:cNvPicPr>
            <a:picLocks noChangeAspect="1"/>
          </p:cNvPicPr>
          <p:nvPr/>
        </p:nvPicPr>
        <p:blipFill>
          <a:blip r:embed="rId3"/>
          <a:stretch>
            <a:fillRect/>
          </a:stretch>
        </p:blipFill>
        <p:spPr>
          <a:xfrm>
            <a:off x="7490203" y="2560187"/>
            <a:ext cx="3692138" cy="957221"/>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C580C41-3E57-989E-0ADA-B0AFD210C780}"/>
                  </a:ext>
                </a:extLst>
              </p:cNvPr>
              <p:cNvSpPr txBox="1"/>
              <p:nvPr/>
            </p:nvSpPr>
            <p:spPr>
              <a:xfrm>
                <a:off x="-325558" y="3868296"/>
                <a:ext cx="6408548" cy="12687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rPr>
                          </m:ctrlPr>
                        </m:sSubSupPr>
                        <m:e>
                          <m:r>
                            <a:rPr kumimoji="1" lang="en-US" altLang="zh-CN" i="1">
                              <a:latin typeface="Cambria Math" panose="02040503050406030204" pitchFamily="18" charset="0"/>
                            </a:rPr>
                            <m:t>𝑚</m:t>
                          </m:r>
                        </m:e>
                        <m:sub>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sub>
                        <m:sup>
                          <m:r>
                            <a:rPr kumimoji="1" lang="en-US" altLang="zh-CN" i="1">
                              <a:latin typeface="Cambria Math" panose="02040503050406030204" pitchFamily="18" charset="0"/>
                            </a:rPr>
                            <m:t>𝑘</m:t>
                          </m:r>
                        </m:sup>
                      </m:sSub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𝐴𝑔𝑔𝑟𝑎𝑔𝑎𝑡𝑒</m:t>
                      </m:r>
                      <m:d>
                        <m:dPr>
                          <m:ctrlPr>
                            <a:rPr kumimoji="1" lang="en-US" altLang="zh-CN" b="0" i="1" smtClean="0">
                              <a:latin typeface="Cambria Math" panose="02040503050406030204" pitchFamily="18" charset="0"/>
                            </a:rPr>
                          </m:ctrlPr>
                        </m:dPr>
                        <m:e>
                          <m:d>
                            <m:dPr>
                              <m:begChr m:val="{"/>
                              <m:endChr m:val="}"/>
                              <m:ctrlPr>
                                <a:rPr kumimoji="1" lang="en-US" altLang="zh-CN" b="0" i="1" smtClean="0">
                                  <a:latin typeface="Cambria Math" panose="02040503050406030204" pitchFamily="18" charset="0"/>
                                </a:rPr>
                              </m:ctrlPr>
                            </m:dPr>
                            <m:e>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h</m:t>
                                  </m:r>
                                </m:e>
                                <m:sub>
                                  <m:r>
                                    <a:rPr kumimoji="1" lang="en-US" altLang="zh-CN" i="1">
                                      <a:latin typeface="Cambria Math" panose="02040503050406030204" pitchFamily="18" charset="0"/>
                                    </a:rPr>
                                    <m:t>𝑢</m:t>
                                  </m:r>
                                </m:sub>
                                <m:sup>
                                  <m:r>
                                    <a:rPr kumimoji="1" lang="en-US" altLang="zh-CN" i="1">
                                      <a:latin typeface="Cambria Math" panose="02040503050406030204" pitchFamily="18" charset="0"/>
                                    </a:rPr>
                                    <m:t>𝑘</m:t>
                                  </m:r>
                                </m:sup>
                              </m:sSub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𝑣</m:t>
                              </m:r>
                              <m:r>
                                <a:rPr kumimoji="1" lang="en-US" altLang="zh-CN" b="0" i="1" smtClean="0">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e>
                          </m:d>
                        </m:e>
                      </m:d>
                      <m:r>
                        <a:rPr kumimoji="1" lang="en-US" altLang="zh-CN" b="0" i="1" smtClean="0">
                          <a:latin typeface="Cambria Math" panose="02040503050406030204" pitchFamily="18" charset="0"/>
                        </a:rPr>
                        <m:t>=</m:t>
                      </m:r>
                      <m:nary>
                        <m:naryPr>
                          <m:chr m:val="∑"/>
                          <m:ctrlPr>
                            <a:rPr kumimoji="1" lang="en-US" altLang="zh-CN" i="1">
                              <a:latin typeface="Cambria Math" panose="02040503050406030204" pitchFamily="18" charset="0"/>
                            </a:rPr>
                          </m:ctrlPr>
                        </m:naryPr>
                        <m:sub>
                          <m:r>
                            <m:rPr>
                              <m:brk m:alnAt="23"/>
                            </m:rPr>
                            <a:rPr kumimoji="1" lang="en-US" altLang="zh-CN" i="1">
                              <a:latin typeface="Cambria Math" panose="02040503050406030204" pitchFamily="18" charset="0"/>
                            </a:rPr>
                            <m:t>𝑣</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sub>
                        <m:sup/>
                        <m:e>
                          <m:f>
                            <m:fPr>
                              <m:ctrlPr>
                                <a:rPr kumimoji="1" lang="en-US" altLang="zh-CN" i="1">
                                  <a:latin typeface="Cambria Math" panose="02040503050406030204" pitchFamily="18" charset="0"/>
                                </a:rPr>
                              </m:ctrlPr>
                            </m:fPr>
                            <m:num>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h</m:t>
                                  </m:r>
                                </m:e>
                                <m:sub>
                                  <m:r>
                                    <a:rPr kumimoji="1" lang="en-US" altLang="zh-CN" i="1">
                                      <a:latin typeface="Cambria Math" panose="02040503050406030204" pitchFamily="18" charset="0"/>
                                    </a:rPr>
                                    <m:t>𝑢</m:t>
                                  </m:r>
                                </m:sub>
                                <m:sup>
                                  <m:r>
                                    <a:rPr kumimoji="1" lang="en-US" altLang="zh-CN" i="1">
                                      <a:latin typeface="Cambria Math" panose="02040503050406030204" pitchFamily="18" charset="0"/>
                                    </a:rPr>
                                    <m:t>𝑘</m:t>
                                  </m:r>
                                </m:sup>
                              </m:sSubSup>
                            </m:num>
                            <m:den>
                              <m:rad>
                                <m:radPr>
                                  <m:degHide m:val="on"/>
                                  <m:ctrlPr>
                                    <a:rPr kumimoji="1" lang="en-US" altLang="zh-CN" i="1">
                                      <a:latin typeface="Cambria Math" panose="02040503050406030204" pitchFamily="18" charset="0"/>
                                    </a:rPr>
                                  </m:ctrlPr>
                                </m:radPr>
                                <m:deg/>
                                <m:e>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𝑣</m:t>
                                  </m:r>
                                  <m:r>
                                    <a:rPr kumimoji="1" lang="en-US" altLang="zh-CN" i="1">
                                      <a:latin typeface="Cambria Math" panose="02040503050406030204" pitchFamily="18" charset="0"/>
                                      <a:ea typeface="Cambria Math" panose="02040503050406030204" pitchFamily="18" charset="0"/>
                                    </a:rPr>
                                    <m:t>)|</m:t>
                                  </m:r>
                                </m:e>
                              </m:rad>
                            </m:den>
                          </m:f>
                        </m:e>
                      </m:nary>
                    </m:oMath>
                  </m:oMathPara>
                </a14:m>
                <a:endParaRPr lang="zh-CN" altLang="en-US" dirty="0"/>
              </a:p>
            </p:txBody>
          </p:sp>
        </mc:Choice>
        <mc:Fallback xmlns="">
          <p:sp>
            <p:nvSpPr>
              <p:cNvPr id="10" name="文本框 9">
                <a:extLst>
                  <a:ext uri="{FF2B5EF4-FFF2-40B4-BE49-F238E27FC236}">
                    <a16:creationId xmlns:a16="http://schemas.microsoft.com/office/drawing/2014/main" id="{AC580C41-3E57-989E-0ADA-B0AFD210C780}"/>
                  </a:ext>
                </a:extLst>
              </p:cNvPr>
              <p:cNvSpPr txBox="1">
                <a:spLocks noRot="1" noChangeAspect="1" noMove="1" noResize="1" noEditPoints="1" noAdjustHandles="1" noChangeArrowheads="1" noChangeShapeType="1" noTextEdit="1"/>
              </p:cNvSpPr>
              <p:nvPr/>
            </p:nvSpPr>
            <p:spPr>
              <a:xfrm>
                <a:off x="-325558" y="3868296"/>
                <a:ext cx="6408548" cy="1268745"/>
              </a:xfrm>
              <a:prstGeom prst="rect">
                <a:avLst/>
              </a:prstGeom>
              <a:blipFill>
                <a:blip r:embed="rId5"/>
                <a:stretch>
                  <a:fillRect t="-37624"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7CB47A1-3AE5-A262-FE29-D4A4F320B5AF}"/>
                  </a:ext>
                </a:extLst>
              </p:cNvPr>
              <p:cNvSpPr txBox="1"/>
              <p:nvPr/>
            </p:nvSpPr>
            <p:spPr>
              <a:xfrm>
                <a:off x="984863" y="2658299"/>
                <a:ext cx="5098127" cy="662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𝑚</m:t>
                          </m:r>
                        </m:e>
                        <m:sub>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sub>
                        <m:sup>
                          <m:r>
                            <a:rPr kumimoji="1" lang="en-US" altLang="zh-CN" b="0" i="1" smtClean="0">
                              <a:latin typeface="Cambria Math" panose="02040503050406030204" pitchFamily="18" charset="0"/>
                            </a:rPr>
                            <m:t>𝑘</m:t>
                          </m:r>
                        </m:sup>
                      </m:sSub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𝐴𝑔𝑔𝑟𝑎𝑔𝑎𝑡𝑒</m:t>
                      </m:r>
                      <m:d>
                        <m:dPr>
                          <m:ctrlPr>
                            <a:rPr kumimoji="1" lang="en-US" altLang="zh-CN" b="0" i="1" smtClean="0">
                              <a:latin typeface="Cambria Math" panose="02040503050406030204" pitchFamily="18" charset="0"/>
                            </a:rPr>
                          </m:ctrlPr>
                        </m:dPr>
                        <m:e>
                          <m:d>
                            <m:dPr>
                              <m:begChr m:val="{"/>
                              <m:endChr m:val="}"/>
                              <m:ctrlPr>
                                <a:rPr kumimoji="1" lang="en-US" altLang="zh-CN" b="0" i="1" smtClean="0">
                                  <a:latin typeface="Cambria Math" panose="02040503050406030204" pitchFamily="18" charset="0"/>
                                </a:rPr>
                              </m:ctrlPr>
                            </m:dPr>
                            <m:e>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h</m:t>
                                  </m:r>
                                </m:e>
                                <m:sub>
                                  <m:r>
                                    <a:rPr kumimoji="1" lang="en-US" altLang="zh-CN" i="1">
                                      <a:latin typeface="Cambria Math" panose="02040503050406030204" pitchFamily="18" charset="0"/>
                                    </a:rPr>
                                    <m:t>𝑢</m:t>
                                  </m:r>
                                </m:sub>
                                <m:sup>
                                  <m:r>
                                    <a:rPr kumimoji="1" lang="en-US" altLang="zh-CN" i="1">
                                      <a:latin typeface="Cambria Math" panose="02040503050406030204" pitchFamily="18" charset="0"/>
                                    </a:rPr>
                                    <m:t>𝑘</m:t>
                                  </m:r>
                                </m:sup>
                              </m:sSub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𝑣</m:t>
                              </m:r>
                              <m:r>
                                <a:rPr kumimoji="1" lang="en-US" altLang="zh-CN" b="0" i="1" smtClean="0">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e>
                          </m:d>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𝑣</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𝒩</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𝑢</m:t>
                              </m:r>
                            </m:sub>
                            <m:sup/>
                            <m:e>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h</m:t>
                                  </m:r>
                                </m:e>
                                <m:sub>
                                  <m:r>
                                    <a:rPr kumimoji="1" lang="en-US" altLang="zh-CN" i="1">
                                      <a:latin typeface="Cambria Math" panose="02040503050406030204" pitchFamily="18" charset="0"/>
                                    </a:rPr>
                                    <m:t>𝑢</m:t>
                                  </m:r>
                                </m:sub>
                                <m:sup>
                                  <m:r>
                                    <a:rPr kumimoji="1" lang="en-US" altLang="zh-CN" i="1">
                                      <a:latin typeface="Cambria Math" panose="02040503050406030204" pitchFamily="18" charset="0"/>
                                    </a:rPr>
                                    <m:t>𝑘</m:t>
                                  </m:r>
                                </m:sup>
                              </m:sSubSup>
                            </m:e>
                          </m:nary>
                        </m:num>
                        <m:den>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𝒩</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𝑢</m:t>
                          </m:r>
                          <m:r>
                            <a:rPr kumimoji="1" lang="en-US" altLang="zh-CN" b="0" i="1" smtClean="0">
                              <a:latin typeface="Cambria Math" panose="02040503050406030204" pitchFamily="18" charset="0"/>
                              <a:ea typeface="Cambria Math" panose="02040503050406030204" pitchFamily="18" charset="0"/>
                            </a:rPr>
                            <m:t>)|</m:t>
                          </m:r>
                        </m:den>
                      </m:f>
                    </m:oMath>
                  </m:oMathPara>
                </a14:m>
                <a:endParaRPr kumimoji="1" lang="zh-CN" altLang="en-US" dirty="0"/>
              </a:p>
            </p:txBody>
          </p:sp>
        </mc:Choice>
        <mc:Fallback xmlns="">
          <p:sp>
            <p:nvSpPr>
              <p:cNvPr id="11" name="文本框 10">
                <a:extLst>
                  <a:ext uri="{FF2B5EF4-FFF2-40B4-BE49-F238E27FC236}">
                    <a16:creationId xmlns:a16="http://schemas.microsoft.com/office/drawing/2014/main" id="{77CB47A1-3AE5-A262-FE29-D4A4F320B5AF}"/>
                  </a:ext>
                </a:extLst>
              </p:cNvPr>
              <p:cNvSpPr txBox="1">
                <a:spLocks noRot="1" noChangeAspect="1" noMove="1" noResize="1" noEditPoints="1" noAdjustHandles="1" noChangeArrowheads="1" noChangeShapeType="1" noTextEdit="1"/>
              </p:cNvSpPr>
              <p:nvPr/>
            </p:nvSpPr>
            <p:spPr>
              <a:xfrm>
                <a:off x="984863" y="2658299"/>
                <a:ext cx="5098127" cy="662810"/>
              </a:xfrm>
              <a:prstGeom prst="rect">
                <a:avLst/>
              </a:prstGeom>
              <a:blipFill>
                <a:blip r:embed="rId6"/>
                <a:stretch>
                  <a:fillRect l="-248" t="-62264" b="-5094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E5DF4CE9-CFE1-2208-F9EE-BF1919AC615D}"/>
              </a:ext>
            </a:extLst>
          </p:cNvPr>
          <p:cNvPicPr>
            <a:picLocks noChangeAspect="1"/>
          </p:cNvPicPr>
          <p:nvPr/>
        </p:nvPicPr>
        <p:blipFill>
          <a:blip r:embed="rId7"/>
          <a:stretch>
            <a:fillRect/>
          </a:stretch>
        </p:blipFill>
        <p:spPr>
          <a:xfrm>
            <a:off x="7490203" y="4435852"/>
            <a:ext cx="2659855" cy="804956"/>
          </a:xfrm>
          <a:prstGeom prst="rect">
            <a:avLst/>
          </a:prstGeom>
        </p:spPr>
      </p:pic>
      <p:sp>
        <p:nvSpPr>
          <p:cNvPr id="4" name="文本框 3">
            <a:extLst>
              <a:ext uri="{FF2B5EF4-FFF2-40B4-BE49-F238E27FC236}">
                <a16:creationId xmlns:a16="http://schemas.microsoft.com/office/drawing/2014/main" id="{89B1AB86-AC03-141E-7FF2-3DA623C6DFB8}"/>
              </a:ext>
            </a:extLst>
          </p:cNvPr>
          <p:cNvSpPr txBox="1"/>
          <p:nvPr/>
        </p:nvSpPr>
        <p:spPr>
          <a:xfrm>
            <a:off x="1025911" y="2024295"/>
            <a:ext cx="1852805" cy="369332"/>
          </a:xfrm>
          <a:prstGeom prst="rect">
            <a:avLst/>
          </a:prstGeom>
          <a:noFill/>
        </p:spPr>
        <p:txBody>
          <a:bodyPr wrap="square" rtlCol="0">
            <a:spAutoFit/>
          </a:bodyPr>
          <a:lstStyle/>
          <a:p>
            <a:r>
              <a:rPr kumimoji="1" lang="en-US" altLang="zh-CN" dirty="0"/>
              <a:t>GCN</a:t>
            </a:r>
            <a:endParaRPr kumimoji="1" lang="zh-CN" altLang="en-US" dirty="0"/>
          </a:p>
        </p:txBody>
      </p:sp>
      <p:sp>
        <p:nvSpPr>
          <p:cNvPr id="5" name="文本框 4">
            <a:extLst>
              <a:ext uri="{FF2B5EF4-FFF2-40B4-BE49-F238E27FC236}">
                <a16:creationId xmlns:a16="http://schemas.microsoft.com/office/drawing/2014/main" id="{28CE7142-B1B9-2E20-B247-A399ABC89AC6}"/>
              </a:ext>
            </a:extLst>
          </p:cNvPr>
          <p:cNvSpPr txBox="1"/>
          <p:nvPr/>
        </p:nvSpPr>
        <p:spPr>
          <a:xfrm>
            <a:off x="7464242" y="1944497"/>
            <a:ext cx="1852805" cy="369332"/>
          </a:xfrm>
          <a:prstGeom prst="rect">
            <a:avLst/>
          </a:prstGeom>
          <a:noFill/>
        </p:spPr>
        <p:txBody>
          <a:bodyPr wrap="square" rtlCol="0">
            <a:spAutoFit/>
          </a:bodyPr>
          <a:lstStyle/>
          <a:p>
            <a:r>
              <a:rPr kumimoji="1" lang="en-US" altLang="zh-CN" dirty="0"/>
              <a:t>Deep Set</a:t>
            </a:r>
            <a:endParaRPr kumimoji="1" lang="zh-CN" altLang="en-US" dirty="0"/>
          </a:p>
        </p:txBody>
      </p:sp>
      <p:sp>
        <p:nvSpPr>
          <p:cNvPr id="6" name="文本框 5">
            <a:extLst>
              <a:ext uri="{FF2B5EF4-FFF2-40B4-BE49-F238E27FC236}">
                <a16:creationId xmlns:a16="http://schemas.microsoft.com/office/drawing/2014/main" id="{808C94CF-7AFC-7904-001F-D63587BD8024}"/>
              </a:ext>
            </a:extLst>
          </p:cNvPr>
          <p:cNvSpPr txBox="1"/>
          <p:nvPr/>
        </p:nvSpPr>
        <p:spPr>
          <a:xfrm>
            <a:off x="7490203" y="3970176"/>
            <a:ext cx="1852805" cy="369332"/>
          </a:xfrm>
          <a:prstGeom prst="rect">
            <a:avLst/>
          </a:prstGeom>
          <a:noFill/>
        </p:spPr>
        <p:txBody>
          <a:bodyPr wrap="square" rtlCol="0">
            <a:spAutoFit/>
          </a:bodyPr>
          <a:lstStyle/>
          <a:p>
            <a:r>
              <a:rPr kumimoji="1" lang="en-US" altLang="zh-CN" dirty="0"/>
              <a:t>Graph</a:t>
            </a:r>
            <a:r>
              <a:rPr kumimoji="1" lang="zh-CN" altLang="en-US" dirty="0"/>
              <a:t> </a:t>
            </a:r>
            <a:r>
              <a:rPr kumimoji="1" lang="en-US" altLang="zh-CN" dirty="0"/>
              <a:t>Attention</a:t>
            </a:r>
            <a:r>
              <a:rPr kumimoji="1" lang="zh-CN" altLang="en-US" dirty="0"/>
              <a:t>：</a:t>
            </a:r>
          </a:p>
        </p:txBody>
      </p:sp>
      <p:pic>
        <p:nvPicPr>
          <p:cNvPr id="13" name="图片 12">
            <a:extLst>
              <a:ext uri="{FF2B5EF4-FFF2-40B4-BE49-F238E27FC236}">
                <a16:creationId xmlns:a16="http://schemas.microsoft.com/office/drawing/2014/main" id="{9E8D2CD5-F0EC-57FF-DA5F-F698598C7852}"/>
              </a:ext>
            </a:extLst>
          </p:cNvPr>
          <p:cNvPicPr>
            <a:picLocks noChangeAspect="1"/>
          </p:cNvPicPr>
          <p:nvPr/>
        </p:nvPicPr>
        <p:blipFill>
          <a:blip r:embed="rId8"/>
          <a:stretch>
            <a:fillRect/>
          </a:stretch>
        </p:blipFill>
        <p:spPr>
          <a:xfrm>
            <a:off x="11502886" y="6303184"/>
            <a:ext cx="465794" cy="465794"/>
          </a:xfrm>
          <a:prstGeom prst="rect">
            <a:avLst/>
          </a:prstGeom>
        </p:spPr>
      </p:pic>
      <p:pic>
        <p:nvPicPr>
          <p:cNvPr id="14" name="Picture 5" descr="Z:\e\建院\logo\uplogo copy.png">
            <a:extLst>
              <a:ext uri="{FF2B5EF4-FFF2-40B4-BE49-F238E27FC236}">
                <a16:creationId xmlns:a16="http://schemas.microsoft.com/office/drawing/2014/main" id="{91DAE0B4-0EF6-EC30-B235-7DFFE43D628F}"/>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9578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Extension: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Update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1298955C-DE04-3C83-CDE8-E17A73DC70CC}"/>
              </a:ext>
            </a:extLst>
          </p:cNvPr>
          <p:cNvPicPr>
            <a:picLocks noChangeAspect="1"/>
          </p:cNvPicPr>
          <p:nvPr/>
        </p:nvPicPr>
        <p:blipFill>
          <a:blip r:embed="rId3"/>
          <a:stretch>
            <a:fillRect/>
          </a:stretch>
        </p:blipFill>
        <p:spPr>
          <a:xfrm>
            <a:off x="1025911" y="1383912"/>
            <a:ext cx="7632700" cy="546100"/>
          </a:xfrm>
          <a:prstGeom prst="rect">
            <a:avLst/>
          </a:prstGeom>
        </p:spPr>
      </p:pic>
      <p:sp>
        <p:nvSpPr>
          <p:cNvPr id="13" name="下箭头 12">
            <a:extLst>
              <a:ext uri="{FF2B5EF4-FFF2-40B4-BE49-F238E27FC236}">
                <a16:creationId xmlns:a16="http://schemas.microsoft.com/office/drawing/2014/main" id="{5719602B-B740-3CFB-C67A-06823EC3692E}"/>
              </a:ext>
            </a:extLst>
          </p:cNvPr>
          <p:cNvSpPr/>
          <p:nvPr/>
        </p:nvSpPr>
        <p:spPr>
          <a:xfrm>
            <a:off x="4618495" y="2034380"/>
            <a:ext cx="223766" cy="316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4" name="图片 13">
            <a:extLst>
              <a:ext uri="{FF2B5EF4-FFF2-40B4-BE49-F238E27FC236}">
                <a16:creationId xmlns:a16="http://schemas.microsoft.com/office/drawing/2014/main" id="{8BB4E43F-289A-5AE6-1EEA-9C4F3DB0DB38}"/>
              </a:ext>
            </a:extLst>
          </p:cNvPr>
          <p:cNvPicPr>
            <a:picLocks noChangeAspect="1"/>
          </p:cNvPicPr>
          <p:nvPr/>
        </p:nvPicPr>
        <p:blipFill>
          <a:blip r:embed="rId4"/>
          <a:stretch>
            <a:fillRect/>
          </a:stretch>
        </p:blipFill>
        <p:spPr>
          <a:xfrm>
            <a:off x="1025910" y="2777224"/>
            <a:ext cx="8179519" cy="546059"/>
          </a:xfrm>
          <a:prstGeom prst="rect">
            <a:avLst/>
          </a:prstGeom>
        </p:spPr>
      </p:pic>
      <p:sp>
        <p:nvSpPr>
          <p:cNvPr id="15" name="下箭头 14">
            <a:extLst>
              <a:ext uri="{FF2B5EF4-FFF2-40B4-BE49-F238E27FC236}">
                <a16:creationId xmlns:a16="http://schemas.microsoft.com/office/drawing/2014/main" id="{0792E6EC-8A4D-8403-70A5-F76FB09AA0A3}"/>
              </a:ext>
            </a:extLst>
          </p:cNvPr>
          <p:cNvSpPr/>
          <p:nvPr/>
        </p:nvSpPr>
        <p:spPr>
          <a:xfrm>
            <a:off x="4618495" y="3611270"/>
            <a:ext cx="223766" cy="316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6" name="图片 15">
            <a:extLst>
              <a:ext uri="{FF2B5EF4-FFF2-40B4-BE49-F238E27FC236}">
                <a16:creationId xmlns:a16="http://schemas.microsoft.com/office/drawing/2014/main" id="{B2510E54-EDB2-C840-4AF2-D8DD499C438F}"/>
              </a:ext>
            </a:extLst>
          </p:cNvPr>
          <p:cNvPicPr>
            <a:picLocks noChangeAspect="1"/>
          </p:cNvPicPr>
          <p:nvPr/>
        </p:nvPicPr>
        <p:blipFill>
          <a:blip r:embed="rId5"/>
          <a:stretch>
            <a:fillRect/>
          </a:stretch>
        </p:blipFill>
        <p:spPr>
          <a:xfrm>
            <a:off x="1025910" y="4175772"/>
            <a:ext cx="6029751" cy="567870"/>
          </a:xfrm>
          <a:prstGeom prst="rect">
            <a:avLst/>
          </a:prstGeom>
        </p:spPr>
      </p:pic>
      <p:sp>
        <p:nvSpPr>
          <p:cNvPr id="2" name="文本框 1">
            <a:extLst>
              <a:ext uri="{FF2B5EF4-FFF2-40B4-BE49-F238E27FC236}">
                <a16:creationId xmlns:a16="http://schemas.microsoft.com/office/drawing/2014/main" id="{F7FD42A7-AB2C-7DBD-4F2D-FD0133959C69}"/>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BE1D6AEA-A6E3-4AAB-0520-356963693DBE}"/>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91CF55C5-DEB6-3B90-1E3E-3223EF3F2245}"/>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35053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Extended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Message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Passing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C14C424-9E1C-6762-DE7E-BA87013ACF6E}"/>
              </a:ext>
            </a:extLst>
          </p:cNvPr>
          <p:cNvPicPr>
            <a:picLocks noChangeAspect="1"/>
          </p:cNvPicPr>
          <p:nvPr/>
        </p:nvPicPr>
        <p:blipFill>
          <a:blip r:embed="rId3"/>
          <a:stretch>
            <a:fillRect/>
          </a:stretch>
        </p:blipFill>
        <p:spPr>
          <a:xfrm>
            <a:off x="1025911" y="1852293"/>
            <a:ext cx="10568516" cy="2812685"/>
          </a:xfrm>
          <a:prstGeom prst="rect">
            <a:avLst/>
          </a:prstGeom>
        </p:spPr>
      </p:pic>
      <p:sp>
        <p:nvSpPr>
          <p:cNvPr id="3" name="文本框 2">
            <a:extLst>
              <a:ext uri="{FF2B5EF4-FFF2-40B4-BE49-F238E27FC236}">
                <a16:creationId xmlns:a16="http://schemas.microsoft.com/office/drawing/2014/main" id="{CB9A5CF9-524D-EFBD-BDFA-6BB6E7D815D1}"/>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AAD1562D-A5B5-ACAA-8B46-FBD5CEFA3528}"/>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621E92C5-C007-4E1F-CEA0-146F3381177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539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4">
            <a:extLst>
              <a:ext uri="{FF2B5EF4-FFF2-40B4-BE49-F238E27FC236}">
                <a16:creationId xmlns:a16="http://schemas.microsoft.com/office/drawing/2014/main" id="{8AF96D2B-CB95-D88F-8BB5-26FECA61397A}"/>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B8789557-D960-E329-C50C-9206D97B6971}"/>
              </a:ext>
            </a:extLst>
          </p:cNvPr>
          <p:cNvSpPr txBox="1"/>
          <p:nvPr/>
        </p:nvSpPr>
        <p:spPr>
          <a:xfrm>
            <a:off x="1025911" y="1981199"/>
            <a:ext cx="8291136" cy="2934137"/>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400" dirty="0">
                <a:latin typeface="Arial" panose="020B0604020202020204" pitchFamily="34" charset="0"/>
                <a:cs typeface="Arial" panose="020B0604020202020204" pitchFamily="34" charset="0"/>
              </a:rPr>
              <a:t>Background</a:t>
            </a:r>
          </a:p>
          <a:p>
            <a:pPr marL="285750" indent="-285750">
              <a:buFont typeface="Arial" panose="020B0604020202020204" pitchFamily="34" charset="0"/>
              <a:buChar char="•"/>
            </a:pPr>
            <a:r>
              <a:rPr kumimoji="1" lang="en-US" altLang="zh-CN" sz="2400" dirty="0">
                <a:solidFill>
                  <a:srgbClr val="FF0000"/>
                </a:solidFill>
                <a:latin typeface="Arial" panose="020B0604020202020204" pitchFamily="34" charset="0"/>
                <a:cs typeface="Arial" panose="020B0604020202020204" pitchFamily="34" charset="0"/>
              </a:rPr>
              <a:t>Network Embedding</a:t>
            </a:r>
          </a:p>
          <a:p>
            <a:pPr marL="285750" indent="-285750">
              <a:buFont typeface="Arial" panose="020B0604020202020204" pitchFamily="34" charset="0"/>
              <a:buChar char="•"/>
            </a:pPr>
            <a:r>
              <a:rPr kumimoji="1" lang="en-US" altLang="zh-CN" sz="2400" dirty="0">
                <a:latin typeface="Arial" panose="020B0604020202020204" pitchFamily="34" charset="0"/>
                <a:cs typeface="Arial" panose="020B0604020202020204" pitchFamily="34" charset="0"/>
              </a:rPr>
              <a:t>Graph Neural Networks</a:t>
            </a:r>
          </a:p>
          <a:p>
            <a:pPr marL="742950" lvl="1" indent="-285750">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Graph Convolution</a:t>
            </a:r>
          </a:p>
          <a:p>
            <a:pPr marL="742950" lvl="1" indent="-285750">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Graph Attention Network</a:t>
            </a:r>
          </a:p>
          <a:p>
            <a:pPr marL="742950" lvl="1" indent="-285750">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Other extension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Variational</a:t>
            </a:r>
            <a:r>
              <a:rPr kumimoji="1" lang="zh-CN" altLang="en-US"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Graph</a:t>
            </a:r>
            <a:r>
              <a:rPr kumimoji="1" lang="zh-CN" altLang="en-US"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Autoencoder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Graph</a:t>
            </a:r>
            <a:r>
              <a:rPr kumimoji="1" lang="zh-CN" altLang="en-US"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Generation</a:t>
            </a:r>
          </a:p>
        </p:txBody>
      </p:sp>
      <p:sp>
        <p:nvSpPr>
          <p:cNvPr id="3" name="文本框 2">
            <a:extLst>
              <a:ext uri="{FF2B5EF4-FFF2-40B4-BE49-F238E27FC236}">
                <a16:creationId xmlns:a16="http://schemas.microsoft.com/office/drawing/2014/main" id="{DC469793-EE1F-D97B-168D-4112D0B09DF8}"/>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39246C17-C59A-3C18-2BFF-9D5E82ED28E0}"/>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E2D3EA15-DF53-1A60-6458-EB6D93894A8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234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Extended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Message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Passing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73AF98E6-0276-AAEF-A244-0F5F545AD818}"/>
              </a:ext>
            </a:extLst>
          </p:cNvPr>
          <p:cNvPicPr>
            <a:picLocks noChangeAspect="1"/>
          </p:cNvPicPr>
          <p:nvPr/>
        </p:nvPicPr>
        <p:blipFill>
          <a:blip r:embed="rId3"/>
          <a:stretch>
            <a:fillRect/>
          </a:stretch>
        </p:blipFill>
        <p:spPr>
          <a:xfrm>
            <a:off x="635619" y="1811739"/>
            <a:ext cx="11408110" cy="2791209"/>
          </a:xfrm>
          <a:prstGeom prst="rect">
            <a:avLst/>
          </a:prstGeom>
        </p:spPr>
      </p:pic>
      <p:sp>
        <p:nvSpPr>
          <p:cNvPr id="2" name="文本框 1">
            <a:extLst>
              <a:ext uri="{FF2B5EF4-FFF2-40B4-BE49-F238E27FC236}">
                <a16:creationId xmlns:a16="http://schemas.microsoft.com/office/drawing/2014/main" id="{E457FEAD-335C-3127-B9B5-F5C15AA9F831}"/>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1E28D606-7C4A-F2FC-E801-5387A3A07983}"/>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54BC8871-D862-0F66-890C-A7EAD431FF7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00975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Dynamics</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Learning</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on</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Graph</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6" name="文本框 15">
            <a:extLst>
              <a:ext uri="{FF2B5EF4-FFF2-40B4-BE49-F238E27FC236}">
                <a16:creationId xmlns:a16="http://schemas.microsoft.com/office/drawing/2014/main" id="{50491619-9B7B-222F-BD44-CD29719A9A0E}"/>
              </a:ext>
            </a:extLst>
          </p:cNvPr>
          <p:cNvSpPr txBox="1"/>
          <p:nvPr/>
        </p:nvSpPr>
        <p:spPr>
          <a:xfrm>
            <a:off x="574304" y="6328260"/>
            <a:ext cx="71808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更多“</a:t>
            </a:r>
            <a:r>
              <a:rPr kumimoji="0" lang="zh-CN" altLang="en-US" sz="1400" b="0" i="0" u="none" strike="noStrike" kern="1200" cap="none" spc="0" normalizeH="0" baseline="0" noProof="0" dirty="0">
                <a:ln>
                  <a:noFill/>
                </a:ln>
                <a:solidFill>
                  <a:srgbClr val="EC8922"/>
                </a:solidFill>
                <a:effectLst/>
                <a:uLnTx/>
                <a:uFillTx/>
                <a:latin typeface="微软雅黑" panose="020B0503020204020204" pitchFamily="34" charset="-122"/>
                <a:ea typeface="微软雅黑" panose="020B0503020204020204" pitchFamily="34" charset="-122"/>
                <a:cs typeface="+mn-cs"/>
              </a:rPr>
              <a:t>人工智能 </a:t>
            </a:r>
            <a:r>
              <a:rPr kumimoji="0" lang="en-US" altLang="zh-CN" sz="1400" b="0" i="0" u="none" strike="noStrike" kern="1200" cap="none" spc="0" normalizeH="0" baseline="0" noProof="0" dirty="0">
                <a:ln>
                  <a:noFill/>
                </a:ln>
                <a:solidFill>
                  <a:srgbClr val="EC8922"/>
                </a:solidFill>
                <a:effectLst/>
                <a:uLnTx/>
                <a:uFillTx/>
                <a:latin typeface="微软雅黑" panose="020B0503020204020204" pitchFamily="34" charset="-122"/>
                <a:ea typeface="微软雅黑" panose="020B0503020204020204" pitchFamily="34" charset="-122"/>
                <a:cs typeface="+mn-cs"/>
              </a:rPr>
              <a:t>&amp; </a:t>
            </a:r>
            <a:r>
              <a:rPr kumimoji="0" lang="zh-CN" altLang="en-US" sz="1400" b="0" i="0" u="none" strike="noStrike" kern="1200" cap="none" spc="0" normalizeH="0" baseline="0" noProof="0" dirty="0">
                <a:ln>
                  <a:noFill/>
                </a:ln>
                <a:solidFill>
                  <a:srgbClr val="EC8922"/>
                </a:solidFill>
                <a:effectLst/>
                <a:uLnTx/>
                <a:uFillTx/>
                <a:latin typeface="微软雅黑" panose="020B0503020204020204" pitchFamily="34" charset="-122"/>
                <a:ea typeface="微软雅黑" panose="020B0503020204020204" pitchFamily="34" charset="-122"/>
                <a:cs typeface="+mn-cs"/>
              </a:rPr>
              <a:t>复杂系统</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”的知识，请关注官网：</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campus.swarma.org</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内容占位符 3" descr="图片包含 室内, 物体&#10;&#10;描述已自动生成">
            <a:extLst>
              <a:ext uri="{FF2B5EF4-FFF2-40B4-BE49-F238E27FC236}">
                <a16:creationId xmlns:a16="http://schemas.microsoft.com/office/drawing/2014/main" id="{5C6F6F85-AE79-505E-EDB7-D7BDBBA29D4D}"/>
              </a:ext>
            </a:extLst>
          </p:cNvPr>
          <p:cNvPicPr>
            <a:picLocks noGrp="1"/>
          </p:cNvPicPr>
          <p:nvPr>
            <p:ph idx="1"/>
          </p:nvPr>
        </p:nvPicPr>
        <p:blipFill>
          <a:blip r:embed="rId4" cstate="print">
            <a:extLst>
              <a:ext uri="{28A0092B-C50C-407E-A947-70E740481C1C}">
                <a14:useLocalDpi xmlns:a14="http://schemas.microsoft.com/office/drawing/2010/main" val="0"/>
              </a:ext>
            </a:extLst>
          </a:blip>
          <a:stretch>
            <a:fillRect/>
          </a:stretch>
        </p:blipFill>
        <p:spPr>
          <a:xfrm>
            <a:off x="-161364" y="1739899"/>
            <a:ext cx="12353364" cy="3912555"/>
          </a:xfrm>
          <a:prstGeom prst="rect">
            <a:avLst/>
          </a:prstGeom>
        </p:spPr>
      </p:pic>
    </p:spTree>
    <p:extLst>
      <p:ext uri="{BB962C8B-B14F-4D97-AF65-F5344CB8AC3E}">
        <p14:creationId xmlns:p14="http://schemas.microsoft.com/office/powerpoint/2010/main" val="35212107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7455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PM2.5</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Forecasting</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612659" y="6229669"/>
            <a:ext cx="8548722"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Shuo</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Wang,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Yanran</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Li, Jiang Zhang,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Qingye</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Meng,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Lingwei</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doi.org</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/10.1145/3397536.3422208</a:t>
            </a:r>
            <a:endPar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a:extLst>
              <a:ext uri="{FF2B5EF4-FFF2-40B4-BE49-F238E27FC236}">
                <a16:creationId xmlns:a16="http://schemas.microsoft.com/office/drawing/2014/main" id="{DA6CD955-9828-DA10-C76C-E7FC09A01CC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4931" y="1369138"/>
            <a:ext cx="1441450" cy="1691359"/>
          </a:xfrm>
          <a:prstGeom prst="rect">
            <a:avLst/>
          </a:prstGeom>
        </p:spPr>
      </p:pic>
      <p:sp>
        <p:nvSpPr>
          <p:cNvPr id="5" name="文本框 4">
            <a:extLst>
              <a:ext uri="{FF2B5EF4-FFF2-40B4-BE49-F238E27FC236}">
                <a16:creationId xmlns:a16="http://schemas.microsoft.com/office/drawing/2014/main" id="{E5BAE2D9-1798-D73E-F060-FAF3164D7D10}"/>
              </a:ext>
            </a:extLst>
          </p:cNvPr>
          <p:cNvSpPr txBox="1"/>
          <p:nvPr/>
        </p:nvSpPr>
        <p:spPr>
          <a:xfrm>
            <a:off x="1474931" y="3095328"/>
            <a:ext cx="13885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王硕</a:t>
            </a:r>
          </a:p>
        </p:txBody>
      </p:sp>
      <p:pic>
        <p:nvPicPr>
          <p:cNvPr id="6" name="Picture 2">
            <a:extLst>
              <a:ext uri="{FF2B5EF4-FFF2-40B4-BE49-F238E27FC236}">
                <a16:creationId xmlns:a16="http://schemas.microsoft.com/office/drawing/2014/main" id="{2691B9C4-603D-D644-6B14-3CBE76E14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4931" y="3868823"/>
            <a:ext cx="1441450" cy="144145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2B0FE65-8F84-BF7B-FFC9-3E0B44C4F679}"/>
              </a:ext>
            </a:extLst>
          </p:cNvPr>
          <p:cNvSpPr txBox="1"/>
          <p:nvPr/>
        </p:nvSpPr>
        <p:spPr>
          <a:xfrm>
            <a:off x="1388469" y="5446834"/>
            <a:ext cx="13885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李嫣然</a:t>
            </a:r>
          </a:p>
        </p:txBody>
      </p:sp>
      <p:pic>
        <p:nvPicPr>
          <p:cNvPr id="10" name="图片 9">
            <a:extLst>
              <a:ext uri="{FF2B5EF4-FFF2-40B4-BE49-F238E27FC236}">
                <a16:creationId xmlns:a16="http://schemas.microsoft.com/office/drawing/2014/main" id="{656F761D-EC5E-30C2-0CB3-BA0489EA92F9}"/>
              </a:ext>
            </a:extLst>
          </p:cNvPr>
          <p:cNvPicPr>
            <a:picLocks noChangeAspect="1"/>
          </p:cNvPicPr>
          <p:nvPr/>
        </p:nvPicPr>
        <p:blipFill>
          <a:blip r:embed="rId6"/>
          <a:stretch>
            <a:fillRect/>
          </a:stretch>
        </p:blipFill>
        <p:spPr>
          <a:xfrm>
            <a:off x="3637536" y="1372982"/>
            <a:ext cx="6865936" cy="4216132"/>
          </a:xfrm>
          <a:prstGeom prst="rect">
            <a:avLst/>
          </a:prstGeom>
        </p:spPr>
      </p:pic>
    </p:spTree>
    <p:extLst>
      <p:ext uri="{BB962C8B-B14F-4D97-AF65-F5344CB8AC3E}">
        <p14:creationId xmlns:p14="http://schemas.microsoft.com/office/powerpoint/2010/main" val="18785393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Tasks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4" name="图片 3">
            <a:extLst>
              <a:ext uri="{FF2B5EF4-FFF2-40B4-BE49-F238E27FC236}">
                <a16:creationId xmlns:a16="http://schemas.microsoft.com/office/drawing/2014/main" id="{D222DF42-1DCA-0F4B-AE00-3B21DD24D1E2}"/>
              </a:ext>
            </a:extLst>
          </p:cNvPr>
          <p:cNvPicPr>
            <a:picLocks noChangeAspect="1"/>
          </p:cNvPicPr>
          <p:nvPr/>
        </p:nvPicPr>
        <p:blipFill>
          <a:blip r:embed="rId4"/>
          <a:stretch>
            <a:fillRect/>
          </a:stretch>
        </p:blipFill>
        <p:spPr>
          <a:xfrm>
            <a:off x="724829" y="2018442"/>
            <a:ext cx="4752055" cy="2987310"/>
          </a:xfrm>
          <a:prstGeom prst="rect">
            <a:avLst/>
          </a:prstGeom>
        </p:spPr>
      </p:pic>
      <p:pic>
        <p:nvPicPr>
          <p:cNvPr id="5" name="图片 4">
            <a:extLst>
              <a:ext uri="{FF2B5EF4-FFF2-40B4-BE49-F238E27FC236}">
                <a16:creationId xmlns:a16="http://schemas.microsoft.com/office/drawing/2014/main" id="{102CBBB2-0D8B-8613-4FAF-531E94AD99EA}"/>
              </a:ext>
            </a:extLst>
          </p:cNvPr>
          <p:cNvPicPr>
            <a:picLocks noChangeAspect="1"/>
          </p:cNvPicPr>
          <p:nvPr/>
        </p:nvPicPr>
        <p:blipFill>
          <a:blip r:embed="rId5"/>
          <a:stretch>
            <a:fillRect/>
          </a:stretch>
        </p:blipFill>
        <p:spPr>
          <a:xfrm>
            <a:off x="5943599" y="793601"/>
            <a:ext cx="5820387" cy="4760528"/>
          </a:xfrm>
          <a:prstGeom prst="rect">
            <a:avLst/>
          </a:prstGeom>
        </p:spPr>
      </p:pic>
      <p:sp>
        <p:nvSpPr>
          <p:cNvPr id="6" name="文本框 5">
            <a:extLst>
              <a:ext uri="{FF2B5EF4-FFF2-40B4-BE49-F238E27FC236}">
                <a16:creationId xmlns:a16="http://schemas.microsoft.com/office/drawing/2014/main" id="{24F3A306-6765-2673-44E4-512D4ABEC115}"/>
              </a:ext>
            </a:extLst>
          </p:cNvPr>
          <p:cNvSpPr txBox="1"/>
          <p:nvPr/>
        </p:nvSpPr>
        <p:spPr>
          <a:xfrm>
            <a:off x="612659" y="6229669"/>
            <a:ext cx="8548722"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Shuo</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Wang,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Yanran</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Li, Jiang Zhang,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Qingye</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Meng,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Lingwei</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doi.org</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/10.1145/3397536.3422208</a:t>
            </a:r>
            <a:endPar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959072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Input Attributes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3" name="图片 2">
            <a:extLst>
              <a:ext uri="{FF2B5EF4-FFF2-40B4-BE49-F238E27FC236}">
                <a16:creationId xmlns:a16="http://schemas.microsoft.com/office/drawing/2014/main" id="{34FB5710-2C5C-83CB-1619-1DC91403DE15}"/>
              </a:ext>
            </a:extLst>
          </p:cNvPr>
          <p:cNvPicPr>
            <a:picLocks noChangeAspect="1"/>
          </p:cNvPicPr>
          <p:nvPr/>
        </p:nvPicPr>
        <p:blipFill>
          <a:blip r:embed="rId4"/>
          <a:stretch>
            <a:fillRect/>
          </a:stretch>
        </p:blipFill>
        <p:spPr>
          <a:xfrm>
            <a:off x="635619" y="1566382"/>
            <a:ext cx="5530029" cy="4052540"/>
          </a:xfrm>
          <a:prstGeom prst="rect">
            <a:avLst/>
          </a:prstGeom>
        </p:spPr>
      </p:pic>
      <p:sp>
        <p:nvSpPr>
          <p:cNvPr id="4" name="椭圆 3">
            <a:extLst>
              <a:ext uri="{FF2B5EF4-FFF2-40B4-BE49-F238E27FC236}">
                <a16:creationId xmlns:a16="http://schemas.microsoft.com/office/drawing/2014/main" id="{A25D5D5D-1278-8344-39A7-AA6D1059F2D4}"/>
              </a:ext>
            </a:extLst>
          </p:cNvPr>
          <p:cNvSpPr/>
          <p:nvPr/>
        </p:nvSpPr>
        <p:spPr>
          <a:xfrm>
            <a:off x="4616970" y="2966813"/>
            <a:ext cx="254833" cy="26982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5" name="直线箭头连接符 4">
            <a:extLst>
              <a:ext uri="{FF2B5EF4-FFF2-40B4-BE49-F238E27FC236}">
                <a16:creationId xmlns:a16="http://schemas.microsoft.com/office/drawing/2014/main" id="{C8A43786-20B2-6F4C-4C6B-FA941E4B7420}"/>
              </a:ext>
            </a:extLst>
          </p:cNvPr>
          <p:cNvCxnSpPr>
            <a:cxnSpLocks/>
          </p:cNvCxnSpPr>
          <p:nvPr/>
        </p:nvCxnSpPr>
        <p:spPr>
          <a:xfrm>
            <a:off x="5151155" y="3104366"/>
            <a:ext cx="18078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85D10107-F4A6-FFEA-3CCB-CF7A153F9C33}"/>
              </a:ext>
            </a:extLst>
          </p:cNvPr>
          <p:cNvPicPr>
            <a:picLocks noChangeAspect="1"/>
          </p:cNvPicPr>
          <p:nvPr/>
        </p:nvPicPr>
        <p:blipFill>
          <a:blip r:embed="rId5"/>
          <a:stretch>
            <a:fillRect/>
          </a:stretch>
        </p:blipFill>
        <p:spPr>
          <a:xfrm>
            <a:off x="7018347" y="1720741"/>
            <a:ext cx="4597400" cy="3416300"/>
          </a:xfrm>
          <a:prstGeom prst="rect">
            <a:avLst/>
          </a:prstGeom>
        </p:spPr>
      </p:pic>
      <p:sp>
        <p:nvSpPr>
          <p:cNvPr id="20" name="文本框 19">
            <a:extLst>
              <a:ext uri="{FF2B5EF4-FFF2-40B4-BE49-F238E27FC236}">
                <a16:creationId xmlns:a16="http://schemas.microsoft.com/office/drawing/2014/main" id="{15E04A67-1B19-A7EC-4961-EBF4BA9381B0}"/>
              </a:ext>
            </a:extLst>
          </p:cNvPr>
          <p:cNvSpPr txBox="1"/>
          <p:nvPr/>
        </p:nvSpPr>
        <p:spPr>
          <a:xfrm>
            <a:off x="612659" y="6229669"/>
            <a:ext cx="8548722"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Shuo</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Wang,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Yanran</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Li, Jiang Zhang,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Qingye</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Meng,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Lingwei</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doi.org</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/10.1145/3397536.3422208</a:t>
            </a:r>
            <a:endPar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479416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Network Constructing</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2" name="图片 1">
            <a:extLst>
              <a:ext uri="{FF2B5EF4-FFF2-40B4-BE49-F238E27FC236}">
                <a16:creationId xmlns:a16="http://schemas.microsoft.com/office/drawing/2014/main" id="{C0B45AFB-654A-E9BC-41BF-487B3A2F7B44}"/>
              </a:ext>
            </a:extLst>
          </p:cNvPr>
          <p:cNvPicPr>
            <a:picLocks noChangeAspect="1"/>
          </p:cNvPicPr>
          <p:nvPr/>
        </p:nvPicPr>
        <p:blipFill>
          <a:blip r:embed="rId4"/>
          <a:stretch>
            <a:fillRect/>
          </a:stretch>
        </p:blipFill>
        <p:spPr>
          <a:xfrm>
            <a:off x="757885" y="4399835"/>
            <a:ext cx="6017067" cy="1476916"/>
          </a:xfrm>
          <a:prstGeom prst="rect">
            <a:avLst/>
          </a:prstGeom>
        </p:spPr>
      </p:pic>
      <p:pic>
        <p:nvPicPr>
          <p:cNvPr id="6" name="图片 5">
            <a:extLst>
              <a:ext uri="{FF2B5EF4-FFF2-40B4-BE49-F238E27FC236}">
                <a16:creationId xmlns:a16="http://schemas.microsoft.com/office/drawing/2014/main" id="{C2960D75-85F6-A402-ECB4-7AA25CF8C22C}"/>
              </a:ext>
            </a:extLst>
          </p:cNvPr>
          <p:cNvPicPr>
            <a:picLocks noChangeAspect="1"/>
          </p:cNvPicPr>
          <p:nvPr/>
        </p:nvPicPr>
        <p:blipFill>
          <a:blip r:embed="rId5"/>
          <a:stretch>
            <a:fillRect/>
          </a:stretch>
        </p:blipFill>
        <p:spPr>
          <a:xfrm>
            <a:off x="6774951" y="98522"/>
            <a:ext cx="5010029" cy="3671472"/>
          </a:xfrm>
          <a:prstGeom prst="rect">
            <a:avLst/>
          </a:prstGeom>
        </p:spPr>
      </p:pic>
      <p:pic>
        <p:nvPicPr>
          <p:cNvPr id="9" name="图片 8">
            <a:extLst>
              <a:ext uri="{FF2B5EF4-FFF2-40B4-BE49-F238E27FC236}">
                <a16:creationId xmlns:a16="http://schemas.microsoft.com/office/drawing/2014/main" id="{C278576E-FB58-B70C-52F6-7699B09FFCA7}"/>
              </a:ext>
            </a:extLst>
          </p:cNvPr>
          <p:cNvPicPr>
            <a:picLocks noChangeAspect="1"/>
          </p:cNvPicPr>
          <p:nvPr/>
        </p:nvPicPr>
        <p:blipFill>
          <a:blip r:embed="rId6"/>
          <a:stretch>
            <a:fillRect/>
          </a:stretch>
        </p:blipFill>
        <p:spPr>
          <a:xfrm>
            <a:off x="7304407" y="3796562"/>
            <a:ext cx="4025280" cy="2279375"/>
          </a:xfrm>
          <a:prstGeom prst="rect">
            <a:avLst/>
          </a:prstGeom>
        </p:spPr>
      </p:pic>
      <p:sp>
        <p:nvSpPr>
          <p:cNvPr id="11" name="椭圆 10">
            <a:extLst>
              <a:ext uri="{FF2B5EF4-FFF2-40B4-BE49-F238E27FC236}">
                <a16:creationId xmlns:a16="http://schemas.microsoft.com/office/drawing/2014/main" id="{C8B9DED8-AA38-0834-028F-AEADA953F2F6}"/>
              </a:ext>
            </a:extLst>
          </p:cNvPr>
          <p:cNvSpPr/>
          <p:nvPr/>
        </p:nvSpPr>
        <p:spPr>
          <a:xfrm>
            <a:off x="1761564" y="1869296"/>
            <a:ext cx="1035424" cy="11142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a:extLst>
              <a:ext uri="{FF2B5EF4-FFF2-40B4-BE49-F238E27FC236}">
                <a16:creationId xmlns:a16="http://schemas.microsoft.com/office/drawing/2014/main" id="{3E22F76C-4148-B35F-7AC5-1C6DD255547C}"/>
              </a:ext>
            </a:extLst>
          </p:cNvPr>
          <p:cNvSpPr/>
          <p:nvPr/>
        </p:nvSpPr>
        <p:spPr>
          <a:xfrm>
            <a:off x="1603807" y="1693337"/>
            <a:ext cx="2039471" cy="1632423"/>
          </a:xfrm>
          <a:prstGeom prst="ellipse">
            <a:avLst/>
          </a:prstGeom>
          <a:solidFill>
            <a:schemeClr val="accent1">
              <a:alpha val="352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a:extLst>
              <a:ext uri="{FF2B5EF4-FFF2-40B4-BE49-F238E27FC236}">
                <a16:creationId xmlns:a16="http://schemas.microsoft.com/office/drawing/2014/main" id="{618E4AF3-E0C9-8B09-1E27-0367B29FB67C}"/>
              </a:ext>
            </a:extLst>
          </p:cNvPr>
          <p:cNvSpPr/>
          <p:nvPr/>
        </p:nvSpPr>
        <p:spPr>
          <a:xfrm>
            <a:off x="1462366" y="1573581"/>
            <a:ext cx="2921375" cy="2285964"/>
          </a:xfrm>
          <a:prstGeom prst="ellipse">
            <a:avLst/>
          </a:prstGeom>
          <a:solidFill>
            <a:schemeClr val="accent1">
              <a:alpha val="4179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a:extLst>
              <a:ext uri="{FF2B5EF4-FFF2-40B4-BE49-F238E27FC236}">
                <a16:creationId xmlns:a16="http://schemas.microsoft.com/office/drawing/2014/main" id="{C88CF100-ED8E-4EF9-880E-0B3DD6219D57}"/>
              </a:ext>
            </a:extLst>
          </p:cNvPr>
          <p:cNvSpPr/>
          <p:nvPr/>
        </p:nvSpPr>
        <p:spPr>
          <a:xfrm>
            <a:off x="2164976" y="2380129"/>
            <a:ext cx="121024" cy="12941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椭圆 14">
            <a:extLst>
              <a:ext uri="{FF2B5EF4-FFF2-40B4-BE49-F238E27FC236}">
                <a16:creationId xmlns:a16="http://schemas.microsoft.com/office/drawing/2014/main" id="{2CCFB927-AB9F-7B40-85E5-4B2FD0121A12}"/>
              </a:ext>
            </a:extLst>
          </p:cNvPr>
          <p:cNvSpPr/>
          <p:nvPr/>
        </p:nvSpPr>
        <p:spPr>
          <a:xfrm>
            <a:off x="3766419" y="2607078"/>
            <a:ext cx="121024" cy="12941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AE1E7E1-9E2B-9B6B-EA23-731623F5F36C}"/>
                  </a:ext>
                </a:extLst>
              </p:cNvPr>
              <p:cNvSpPr txBox="1"/>
              <p:nvPr/>
            </p:nvSpPr>
            <p:spPr>
              <a:xfrm>
                <a:off x="2110251" y="1997513"/>
                <a:ext cx="3375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𝜌</m:t>
                          </m:r>
                        </m:e>
                        <m:sub>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oMath>
                  </m:oMathPara>
                </a14:m>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mc:Choice>
        <mc:Fallback xmlns="">
          <p:sp>
            <p:nvSpPr>
              <p:cNvPr id="16" name="文本框 15">
                <a:extLst>
                  <a:ext uri="{FF2B5EF4-FFF2-40B4-BE49-F238E27FC236}">
                    <a16:creationId xmlns:a16="http://schemas.microsoft.com/office/drawing/2014/main" id="{DAE1E7E1-9E2B-9B6B-EA23-731623F5F36C}"/>
                  </a:ext>
                </a:extLst>
              </p:cNvPr>
              <p:cNvSpPr txBox="1">
                <a:spLocks noRot="1" noChangeAspect="1" noMove="1" noResize="1" noEditPoints="1" noAdjustHandles="1" noChangeArrowheads="1" noChangeShapeType="1" noTextEdit="1"/>
              </p:cNvSpPr>
              <p:nvPr/>
            </p:nvSpPr>
            <p:spPr>
              <a:xfrm>
                <a:off x="2110251" y="1997513"/>
                <a:ext cx="337542" cy="369332"/>
              </a:xfrm>
              <a:prstGeom prst="rect">
                <a:avLst/>
              </a:prstGeom>
              <a:blipFill>
                <a:blip r:embed="rId7"/>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F72B446-56D2-3A2E-D67F-66A7D12E0774}"/>
                  </a:ext>
                </a:extLst>
              </p:cNvPr>
              <p:cNvSpPr txBox="1"/>
              <p:nvPr/>
            </p:nvSpPr>
            <p:spPr>
              <a:xfrm>
                <a:off x="3783168" y="2631760"/>
                <a:ext cx="337542" cy="3916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𝜌</m:t>
                          </m:r>
                        </m:e>
                        <m:sub>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sub>
                      </m:sSub>
                    </m:oMath>
                  </m:oMathPara>
                </a14:m>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mc:Choice>
        <mc:Fallback xmlns="">
          <p:sp>
            <p:nvSpPr>
              <p:cNvPr id="17" name="文本框 16">
                <a:extLst>
                  <a:ext uri="{FF2B5EF4-FFF2-40B4-BE49-F238E27FC236}">
                    <a16:creationId xmlns:a16="http://schemas.microsoft.com/office/drawing/2014/main" id="{0F72B446-56D2-3A2E-D67F-66A7D12E0774}"/>
                  </a:ext>
                </a:extLst>
              </p:cNvPr>
              <p:cNvSpPr txBox="1">
                <a:spLocks noRot="1" noChangeAspect="1" noMove="1" noResize="1" noEditPoints="1" noAdjustHandles="1" noChangeArrowheads="1" noChangeShapeType="1" noTextEdit="1"/>
              </p:cNvSpPr>
              <p:nvPr/>
            </p:nvSpPr>
            <p:spPr>
              <a:xfrm>
                <a:off x="3783168" y="2631760"/>
                <a:ext cx="337542" cy="391646"/>
              </a:xfrm>
              <a:prstGeom prst="rect">
                <a:avLst/>
              </a:prstGeom>
              <a:blipFill>
                <a:blip r:embed="rId8"/>
                <a:stretch>
                  <a:fillRect r="-7407" b="-6250"/>
                </a:stretch>
              </a:blipFill>
            </p:spPr>
            <p:txBody>
              <a:bodyPr/>
              <a:lstStyle/>
              <a:p>
                <a:r>
                  <a:rPr lang="zh-CN" altLang="en-US">
                    <a:noFill/>
                  </a:rPr>
                  <a:t> </a:t>
                </a:r>
              </a:p>
            </p:txBody>
          </p:sp>
        </mc:Fallback>
      </mc:AlternateContent>
      <p:cxnSp>
        <p:nvCxnSpPr>
          <p:cNvPr id="20" name="直线箭头连接符 19">
            <a:extLst>
              <a:ext uri="{FF2B5EF4-FFF2-40B4-BE49-F238E27FC236}">
                <a16:creationId xmlns:a16="http://schemas.microsoft.com/office/drawing/2014/main" id="{F6B262C1-4FBC-11EE-F542-BAC291C8F337}"/>
              </a:ext>
            </a:extLst>
          </p:cNvPr>
          <p:cNvCxnSpPr>
            <a:stCxn id="14" idx="6"/>
            <a:endCxn id="15" idx="2"/>
          </p:cNvCxnSpPr>
          <p:nvPr/>
        </p:nvCxnSpPr>
        <p:spPr>
          <a:xfrm>
            <a:off x="2286000" y="2444839"/>
            <a:ext cx="1480419" cy="22694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6A754CDB-4702-9646-BBA7-548BBDECA4BE}"/>
                  </a:ext>
                </a:extLst>
              </p:cNvPr>
              <p:cNvSpPr txBox="1"/>
              <p:nvPr/>
            </p:nvSpPr>
            <p:spPr>
              <a:xfrm>
                <a:off x="3019485" y="2184978"/>
                <a:ext cx="337542" cy="3916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e>
                        <m:sub>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𝑖𝑗</m:t>
                          </m:r>
                        </m:sub>
                      </m:sSub>
                    </m:oMath>
                  </m:oMathPara>
                </a14:m>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mc:Choice>
        <mc:Fallback xmlns="">
          <p:sp>
            <p:nvSpPr>
              <p:cNvPr id="21" name="文本框 20">
                <a:extLst>
                  <a:ext uri="{FF2B5EF4-FFF2-40B4-BE49-F238E27FC236}">
                    <a16:creationId xmlns:a16="http://schemas.microsoft.com/office/drawing/2014/main" id="{6A754CDB-4702-9646-BBA7-548BBDECA4BE}"/>
                  </a:ext>
                </a:extLst>
              </p:cNvPr>
              <p:cNvSpPr txBox="1">
                <a:spLocks noRot="1" noChangeAspect="1" noMove="1" noResize="1" noEditPoints="1" noAdjustHandles="1" noChangeArrowheads="1" noChangeShapeType="1" noTextEdit="1"/>
              </p:cNvSpPr>
              <p:nvPr/>
            </p:nvSpPr>
            <p:spPr>
              <a:xfrm>
                <a:off x="3019485" y="2184978"/>
                <a:ext cx="337542" cy="391646"/>
              </a:xfrm>
              <a:prstGeom prst="rect">
                <a:avLst/>
              </a:prstGeom>
              <a:blipFill>
                <a:blip r:embed="rId9"/>
                <a:stretch>
                  <a:fillRect r="-28571" b="-6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F5EB1073-F049-FFA2-EBE4-0FDC913990EC}"/>
                  </a:ext>
                </a:extLst>
              </p:cNvPr>
              <p:cNvSpPr txBox="1"/>
              <p:nvPr/>
            </p:nvSpPr>
            <p:spPr>
              <a:xfrm>
                <a:off x="4676970" y="4288152"/>
                <a:ext cx="2362709" cy="7101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𝐻</m:t>
                      </m:r>
                      <m:d>
                        <m:dPr>
                          <m:ctrlP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begChr m:val="{"/>
                          <m:endChr m:val=""/>
                          <m:ctrlP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m>
                            <m:mPr>
                              <m:mcs>
                                <m:mc>
                                  <m:mcPr>
                                    <m:count m:val="1"/>
                                    <m:mcJc m:val="center"/>
                                  </m:mcPr>
                                </m:mc>
                              </m:mcs>
                              <m:ctrlP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mPr>
                            <m:mr>
                              <m:e>
                                <m:r>
                                  <m:rPr>
                                    <m:brk m:alnAt="7"/>
                                  </m:rP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𝑖𝑓</m:t>
                                </m:r>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&gt;0</m:t>
                                </m:r>
                              </m:e>
                            </m:mr>
                            <m:mr>
                              <m:e>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0.   </m:t>
                                </m:r>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𝑖𝑓</m:t>
                                </m:r>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e>
                            </m:mr>
                          </m:m>
                        </m:e>
                      </m:d>
                    </m:oMath>
                  </m:oMathPara>
                </a14:m>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mc:Choice>
        <mc:Fallback xmlns="">
          <p:sp>
            <p:nvSpPr>
              <p:cNvPr id="22" name="文本框 21">
                <a:extLst>
                  <a:ext uri="{FF2B5EF4-FFF2-40B4-BE49-F238E27FC236}">
                    <a16:creationId xmlns:a16="http://schemas.microsoft.com/office/drawing/2014/main" id="{F5EB1073-F049-FFA2-EBE4-0FDC913990EC}"/>
                  </a:ext>
                </a:extLst>
              </p:cNvPr>
              <p:cNvSpPr txBox="1">
                <a:spLocks noRot="1" noChangeAspect="1" noMove="1" noResize="1" noEditPoints="1" noAdjustHandles="1" noChangeArrowheads="1" noChangeShapeType="1" noTextEdit="1"/>
              </p:cNvSpPr>
              <p:nvPr/>
            </p:nvSpPr>
            <p:spPr>
              <a:xfrm>
                <a:off x="4676970" y="4288152"/>
                <a:ext cx="2362709" cy="710194"/>
              </a:xfrm>
              <a:prstGeom prst="rect">
                <a:avLst/>
              </a:prstGeom>
              <a:blipFill>
                <a:blip r:embed="rId10"/>
                <a:stretch>
                  <a:fillRect l="-9091" t="-191228" b="-277193"/>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628A2A2D-474D-99BE-9F07-06E7B1C5163B}"/>
              </a:ext>
            </a:extLst>
          </p:cNvPr>
          <p:cNvSpPr txBox="1"/>
          <p:nvPr/>
        </p:nvSpPr>
        <p:spPr>
          <a:xfrm>
            <a:off x="3188256" y="3197788"/>
            <a:ext cx="152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1"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a:t>
            </a:r>
            <a:endParaRPr kumimoji="1" lang="zh-CN" altLang="en-US" sz="1800" b="0" i="1"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4" name="文本框 23">
            <a:extLst>
              <a:ext uri="{FF2B5EF4-FFF2-40B4-BE49-F238E27FC236}">
                <a16:creationId xmlns:a16="http://schemas.microsoft.com/office/drawing/2014/main" id="{00ADA5CA-F10D-6035-90BE-E52EF83722A8}"/>
              </a:ext>
            </a:extLst>
          </p:cNvPr>
          <p:cNvSpPr txBox="1"/>
          <p:nvPr/>
        </p:nvSpPr>
        <p:spPr>
          <a:xfrm>
            <a:off x="612659" y="6229669"/>
            <a:ext cx="8548722"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Shuo</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Wang,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Yanran</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Li, Jiang Zhang,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Qingye</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Meng,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Lingwei</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doi.org</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/10.1145/3397536.3422208</a:t>
            </a:r>
            <a:endPar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9928162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Model</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25" name="内容占位符 24">
            <a:extLst>
              <a:ext uri="{FF2B5EF4-FFF2-40B4-BE49-F238E27FC236}">
                <a16:creationId xmlns:a16="http://schemas.microsoft.com/office/drawing/2014/main" id="{06FD514F-853B-FD3C-6505-8AEA09F85631}"/>
              </a:ext>
            </a:extLst>
          </p:cNvPr>
          <p:cNvPicPr>
            <a:picLocks noGrp="1" noChangeAspect="1"/>
          </p:cNvPicPr>
          <p:nvPr>
            <p:ph idx="1"/>
          </p:nvPr>
        </p:nvPicPr>
        <p:blipFill>
          <a:blip r:embed="rId4"/>
          <a:stretch>
            <a:fillRect/>
          </a:stretch>
        </p:blipFill>
        <p:spPr>
          <a:xfrm>
            <a:off x="4808560" y="2015198"/>
            <a:ext cx="5776863" cy="4038692"/>
          </a:xfrm>
          <a:prstGeom prst="rect">
            <a:avLst/>
          </a:prstGeom>
        </p:spPr>
      </p:pic>
      <p:pic>
        <p:nvPicPr>
          <p:cNvPr id="26" name="图片 25">
            <a:extLst>
              <a:ext uri="{FF2B5EF4-FFF2-40B4-BE49-F238E27FC236}">
                <a16:creationId xmlns:a16="http://schemas.microsoft.com/office/drawing/2014/main" id="{B694CA76-F2DA-F0E6-393C-D8803F2A5BEB}"/>
              </a:ext>
            </a:extLst>
          </p:cNvPr>
          <p:cNvPicPr>
            <a:picLocks noChangeAspect="1"/>
          </p:cNvPicPr>
          <p:nvPr/>
        </p:nvPicPr>
        <p:blipFill>
          <a:blip r:embed="rId5"/>
          <a:stretch>
            <a:fillRect/>
          </a:stretch>
        </p:blipFill>
        <p:spPr>
          <a:xfrm>
            <a:off x="612659" y="1519269"/>
            <a:ext cx="4140804" cy="1654452"/>
          </a:xfrm>
          <a:prstGeom prst="rect">
            <a:avLst/>
          </a:prstGeom>
        </p:spPr>
      </p:pic>
      <p:pic>
        <p:nvPicPr>
          <p:cNvPr id="27" name="图片 26">
            <a:extLst>
              <a:ext uri="{FF2B5EF4-FFF2-40B4-BE49-F238E27FC236}">
                <a16:creationId xmlns:a16="http://schemas.microsoft.com/office/drawing/2014/main" id="{8F134D3C-7AFD-327E-76F7-202C75458244}"/>
              </a:ext>
            </a:extLst>
          </p:cNvPr>
          <p:cNvPicPr>
            <a:picLocks noChangeAspect="1"/>
          </p:cNvPicPr>
          <p:nvPr/>
        </p:nvPicPr>
        <p:blipFill>
          <a:blip r:embed="rId6"/>
          <a:stretch>
            <a:fillRect/>
          </a:stretch>
        </p:blipFill>
        <p:spPr>
          <a:xfrm>
            <a:off x="612659" y="3144770"/>
            <a:ext cx="2471807" cy="2015231"/>
          </a:xfrm>
          <a:prstGeom prst="rect">
            <a:avLst/>
          </a:prstGeom>
        </p:spPr>
      </p:pic>
      <p:pic>
        <p:nvPicPr>
          <p:cNvPr id="28" name="图片 27">
            <a:extLst>
              <a:ext uri="{FF2B5EF4-FFF2-40B4-BE49-F238E27FC236}">
                <a16:creationId xmlns:a16="http://schemas.microsoft.com/office/drawing/2014/main" id="{A068010D-098E-AF2E-0362-10899BC18CA5}"/>
              </a:ext>
            </a:extLst>
          </p:cNvPr>
          <p:cNvPicPr>
            <a:picLocks noChangeAspect="1"/>
          </p:cNvPicPr>
          <p:nvPr/>
        </p:nvPicPr>
        <p:blipFill>
          <a:blip r:embed="rId7"/>
          <a:stretch>
            <a:fillRect/>
          </a:stretch>
        </p:blipFill>
        <p:spPr>
          <a:xfrm>
            <a:off x="638863" y="5374338"/>
            <a:ext cx="2419397" cy="479796"/>
          </a:xfrm>
          <a:prstGeom prst="rect">
            <a:avLst/>
          </a:prstGeom>
        </p:spPr>
      </p:pic>
      <p:pic>
        <p:nvPicPr>
          <p:cNvPr id="29" name="图片 28">
            <a:extLst>
              <a:ext uri="{FF2B5EF4-FFF2-40B4-BE49-F238E27FC236}">
                <a16:creationId xmlns:a16="http://schemas.microsoft.com/office/drawing/2014/main" id="{B0D7A02C-2063-A6A2-8FCE-F80E5EDF173E}"/>
              </a:ext>
            </a:extLst>
          </p:cNvPr>
          <p:cNvPicPr>
            <a:picLocks noChangeAspect="1"/>
          </p:cNvPicPr>
          <p:nvPr/>
        </p:nvPicPr>
        <p:blipFill>
          <a:blip r:embed="rId8"/>
          <a:stretch>
            <a:fillRect/>
          </a:stretch>
        </p:blipFill>
        <p:spPr>
          <a:xfrm>
            <a:off x="5913664" y="0"/>
            <a:ext cx="4261568" cy="2067957"/>
          </a:xfrm>
          <a:prstGeom prst="rect">
            <a:avLst/>
          </a:prstGeom>
        </p:spPr>
      </p:pic>
      <p:sp>
        <p:nvSpPr>
          <p:cNvPr id="30" name="文本框 29">
            <a:extLst>
              <a:ext uri="{FF2B5EF4-FFF2-40B4-BE49-F238E27FC236}">
                <a16:creationId xmlns:a16="http://schemas.microsoft.com/office/drawing/2014/main" id="{09189EF2-EE24-16AF-1676-84137837CD6C}"/>
              </a:ext>
            </a:extLst>
          </p:cNvPr>
          <p:cNvSpPr txBox="1"/>
          <p:nvPr/>
        </p:nvSpPr>
        <p:spPr>
          <a:xfrm>
            <a:off x="612659" y="6229669"/>
            <a:ext cx="8548722"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Shuo</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Wang,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Yanran</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Li, Jiang Zhang,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Qingye</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Meng,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Lingwei</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doi.org</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/10.1145/3397536.3422208</a:t>
            </a:r>
            <a:endPar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9101415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Results – Time Series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4" name="内容占位符 3">
            <a:extLst>
              <a:ext uri="{FF2B5EF4-FFF2-40B4-BE49-F238E27FC236}">
                <a16:creationId xmlns:a16="http://schemas.microsoft.com/office/drawing/2014/main" id="{18B68333-1C7F-D4B8-421B-0DEB6687EA6B}"/>
              </a:ext>
            </a:extLst>
          </p:cNvPr>
          <p:cNvPicPr>
            <a:picLocks noGrp="1" noChangeAspect="1"/>
          </p:cNvPicPr>
          <p:nvPr>
            <p:ph idx="1"/>
          </p:nvPr>
        </p:nvPicPr>
        <p:blipFill>
          <a:blip r:embed="rId4"/>
          <a:stretch>
            <a:fillRect/>
          </a:stretch>
        </p:blipFill>
        <p:spPr>
          <a:xfrm>
            <a:off x="724829" y="1357027"/>
            <a:ext cx="10987496" cy="4539744"/>
          </a:xfrm>
          <a:prstGeom prst="rect">
            <a:avLst/>
          </a:prstGeom>
        </p:spPr>
      </p:pic>
      <p:sp>
        <p:nvSpPr>
          <p:cNvPr id="5" name="文本框 4">
            <a:extLst>
              <a:ext uri="{FF2B5EF4-FFF2-40B4-BE49-F238E27FC236}">
                <a16:creationId xmlns:a16="http://schemas.microsoft.com/office/drawing/2014/main" id="{7D1809D7-78BD-58F4-FFFC-8635E533EB69}"/>
              </a:ext>
            </a:extLst>
          </p:cNvPr>
          <p:cNvSpPr txBox="1"/>
          <p:nvPr/>
        </p:nvSpPr>
        <p:spPr>
          <a:xfrm>
            <a:off x="612659" y="6229669"/>
            <a:ext cx="8548722"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Shuo</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Wang,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Yanran</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Li, Jiang Zhang,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Qingye</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Meng,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Lingwei</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doi.org</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/10.1145/3397536.3422208</a:t>
            </a:r>
            <a:endPar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568469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Results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5" name="文本框 4">
            <a:extLst>
              <a:ext uri="{FF2B5EF4-FFF2-40B4-BE49-F238E27FC236}">
                <a16:creationId xmlns:a16="http://schemas.microsoft.com/office/drawing/2014/main" id="{7D1809D7-78BD-58F4-FFFC-8635E533EB69}"/>
              </a:ext>
            </a:extLst>
          </p:cNvPr>
          <p:cNvSpPr txBox="1"/>
          <p:nvPr/>
        </p:nvSpPr>
        <p:spPr>
          <a:xfrm>
            <a:off x="612659" y="6229669"/>
            <a:ext cx="8548722"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Shuo</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Wang,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Yanran</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Li, Jiang Zhang,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Qingye</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Meng,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Lingwei</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doi.org</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/10.1145/3397536.3422208</a:t>
            </a:r>
            <a:endPar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6" name="内容占位符 5">
            <a:extLst>
              <a:ext uri="{FF2B5EF4-FFF2-40B4-BE49-F238E27FC236}">
                <a16:creationId xmlns:a16="http://schemas.microsoft.com/office/drawing/2014/main" id="{29D6BDB0-D0FE-12EC-DE0B-5E078199FA28}"/>
              </a:ext>
            </a:extLst>
          </p:cNvPr>
          <p:cNvPicPr>
            <a:picLocks noGrp="1" noChangeAspect="1"/>
          </p:cNvPicPr>
          <p:nvPr>
            <p:ph idx="1"/>
          </p:nvPr>
        </p:nvPicPr>
        <p:blipFill>
          <a:blip r:embed="rId4"/>
          <a:stretch>
            <a:fillRect/>
          </a:stretch>
        </p:blipFill>
        <p:spPr>
          <a:xfrm>
            <a:off x="3224745" y="313299"/>
            <a:ext cx="8967255" cy="5617590"/>
          </a:xfrm>
          <a:prstGeom prst="rect">
            <a:avLst/>
          </a:prstGeom>
        </p:spPr>
      </p:pic>
      <p:pic>
        <p:nvPicPr>
          <p:cNvPr id="9" name="图片 8">
            <a:extLst>
              <a:ext uri="{FF2B5EF4-FFF2-40B4-BE49-F238E27FC236}">
                <a16:creationId xmlns:a16="http://schemas.microsoft.com/office/drawing/2014/main" id="{79F7D033-876B-BE76-7F00-EDBF5A8E2DA3}"/>
              </a:ext>
            </a:extLst>
          </p:cNvPr>
          <p:cNvPicPr>
            <a:picLocks noChangeAspect="1"/>
          </p:cNvPicPr>
          <p:nvPr/>
        </p:nvPicPr>
        <p:blipFill>
          <a:blip r:embed="rId5"/>
          <a:stretch>
            <a:fillRect/>
          </a:stretch>
        </p:blipFill>
        <p:spPr>
          <a:xfrm>
            <a:off x="352612" y="1415436"/>
            <a:ext cx="3089835" cy="929111"/>
          </a:xfrm>
          <a:prstGeom prst="rect">
            <a:avLst/>
          </a:prstGeom>
        </p:spPr>
      </p:pic>
      <p:pic>
        <p:nvPicPr>
          <p:cNvPr id="10" name="图片 9">
            <a:extLst>
              <a:ext uri="{FF2B5EF4-FFF2-40B4-BE49-F238E27FC236}">
                <a16:creationId xmlns:a16="http://schemas.microsoft.com/office/drawing/2014/main" id="{A0025FDC-AE60-A360-D7B6-2CDCD6EBF7D7}"/>
              </a:ext>
            </a:extLst>
          </p:cNvPr>
          <p:cNvPicPr>
            <a:picLocks noChangeAspect="1"/>
          </p:cNvPicPr>
          <p:nvPr/>
        </p:nvPicPr>
        <p:blipFill>
          <a:blip r:embed="rId6"/>
          <a:stretch>
            <a:fillRect/>
          </a:stretch>
        </p:blipFill>
        <p:spPr>
          <a:xfrm>
            <a:off x="612659" y="2677183"/>
            <a:ext cx="2289515" cy="1296130"/>
          </a:xfrm>
          <a:prstGeom prst="rect">
            <a:avLst/>
          </a:prstGeom>
        </p:spPr>
      </p:pic>
      <p:pic>
        <p:nvPicPr>
          <p:cNvPr id="11" name="图片 10">
            <a:extLst>
              <a:ext uri="{FF2B5EF4-FFF2-40B4-BE49-F238E27FC236}">
                <a16:creationId xmlns:a16="http://schemas.microsoft.com/office/drawing/2014/main" id="{E68171D3-5160-B1C0-D335-1FA6707D9BA5}"/>
              </a:ext>
            </a:extLst>
          </p:cNvPr>
          <p:cNvPicPr>
            <a:picLocks noChangeAspect="1"/>
          </p:cNvPicPr>
          <p:nvPr/>
        </p:nvPicPr>
        <p:blipFill>
          <a:blip r:embed="rId7"/>
          <a:stretch>
            <a:fillRect/>
          </a:stretch>
        </p:blipFill>
        <p:spPr>
          <a:xfrm>
            <a:off x="352612" y="4188163"/>
            <a:ext cx="2763420" cy="1393795"/>
          </a:xfrm>
          <a:prstGeom prst="rect">
            <a:avLst/>
          </a:prstGeom>
        </p:spPr>
      </p:pic>
    </p:spTree>
    <p:extLst>
      <p:ext uri="{BB962C8B-B14F-4D97-AF65-F5344CB8AC3E}">
        <p14:creationId xmlns:p14="http://schemas.microsoft.com/office/powerpoint/2010/main" val="14160436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Ablation – Domain Knowledge</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5" name="文本框 4">
            <a:extLst>
              <a:ext uri="{FF2B5EF4-FFF2-40B4-BE49-F238E27FC236}">
                <a16:creationId xmlns:a16="http://schemas.microsoft.com/office/drawing/2014/main" id="{7D1809D7-78BD-58F4-FFFC-8635E533EB69}"/>
              </a:ext>
            </a:extLst>
          </p:cNvPr>
          <p:cNvSpPr txBox="1"/>
          <p:nvPr/>
        </p:nvSpPr>
        <p:spPr>
          <a:xfrm>
            <a:off x="612659" y="6229669"/>
            <a:ext cx="8548722"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Shuo</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Wang,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Yanran</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Li, Jiang Zhang,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Qingye</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Meng, </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Lingwei</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kumimoji="0" lang="en" altLang="zh-CN" sz="1000" b="0" i="1" u="none" strike="noStrike" kern="1200" cap="none" spc="0" normalizeH="0" baseline="0" noProof="0" dirty="0" err="1">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doi.org</a:t>
            </a:r>
            <a:r>
              <a:rPr kumimoji="0" lang="en" altLang="zh-CN" sz="1000" b="0" i="1" u="none" strike="noStrike" kern="1200" cap="none" spc="0" normalizeH="0" baseline="0" noProof="0" dirty="0">
                <a:ln>
                  <a:noFill/>
                </a:ln>
                <a:solidFill>
                  <a:srgbClr val="333333"/>
                </a:solidFill>
                <a:effectLst/>
                <a:uLnTx/>
                <a:uFillTx/>
                <a:latin typeface="Arial" panose="020B0604020202020204" pitchFamily="34" charset="0"/>
                <a:ea typeface="宋体" panose="02010600030101010101" pitchFamily="2" charset="-122"/>
                <a:cs typeface="Arial" panose="020B0604020202020204" pitchFamily="34" charset="0"/>
              </a:rPr>
              <a:t>/10.1145/3397536.3422208</a:t>
            </a:r>
            <a:endPar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4" name="内容占位符 3">
            <a:extLst>
              <a:ext uri="{FF2B5EF4-FFF2-40B4-BE49-F238E27FC236}">
                <a16:creationId xmlns:a16="http://schemas.microsoft.com/office/drawing/2014/main" id="{31B24DAC-CCBF-327E-FF7B-3906396F563F}"/>
              </a:ext>
            </a:extLst>
          </p:cNvPr>
          <p:cNvPicPr>
            <a:picLocks noGrp="1" noChangeAspect="1"/>
          </p:cNvPicPr>
          <p:nvPr>
            <p:ph idx="1"/>
          </p:nvPr>
        </p:nvPicPr>
        <p:blipFill>
          <a:blip r:embed="rId4"/>
          <a:stretch>
            <a:fillRect/>
          </a:stretch>
        </p:blipFill>
        <p:spPr>
          <a:xfrm>
            <a:off x="2906258" y="1307063"/>
            <a:ext cx="6614260" cy="4701045"/>
          </a:xfrm>
          <a:prstGeom prst="rect">
            <a:avLst/>
          </a:prstGeom>
        </p:spPr>
      </p:pic>
    </p:spTree>
    <p:extLst>
      <p:ext uri="{BB962C8B-B14F-4D97-AF65-F5344CB8AC3E}">
        <p14:creationId xmlns:p14="http://schemas.microsoft.com/office/powerpoint/2010/main" val="2411421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How to represent a graph?</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4">
            <a:extLst>
              <a:ext uri="{FF2B5EF4-FFF2-40B4-BE49-F238E27FC236}">
                <a16:creationId xmlns:a16="http://schemas.microsoft.com/office/drawing/2014/main" id="{8AF96D2B-CB95-D88F-8BB5-26FECA61397A}"/>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 name="内容占位符 5">
            <a:extLst>
              <a:ext uri="{FF2B5EF4-FFF2-40B4-BE49-F238E27FC236}">
                <a16:creationId xmlns:a16="http://schemas.microsoft.com/office/drawing/2014/main" id="{4D289174-E997-3642-F3F2-EFD6451215C6}"/>
              </a:ext>
            </a:extLst>
          </p:cNvPr>
          <p:cNvPicPr>
            <a:picLocks noGrp="1" noChangeAspect="1"/>
          </p:cNvPicPr>
          <p:nvPr>
            <p:ph idx="1"/>
          </p:nvPr>
        </p:nvPicPr>
        <p:blipFill>
          <a:blip r:embed="rId3"/>
          <a:stretch>
            <a:fillRect/>
          </a:stretch>
        </p:blipFill>
        <p:spPr>
          <a:xfrm>
            <a:off x="814039" y="1828902"/>
            <a:ext cx="10609335" cy="3758202"/>
          </a:xfrm>
          <a:prstGeom prst="rect">
            <a:avLst/>
          </a:prstGeom>
        </p:spPr>
      </p:pic>
      <p:sp>
        <p:nvSpPr>
          <p:cNvPr id="9" name="文本框 8">
            <a:extLst>
              <a:ext uri="{FF2B5EF4-FFF2-40B4-BE49-F238E27FC236}">
                <a16:creationId xmlns:a16="http://schemas.microsoft.com/office/drawing/2014/main" id="{B0959741-D6F6-ADF4-9828-4A4DC835825C}"/>
              </a:ext>
            </a:extLst>
          </p:cNvPr>
          <p:cNvSpPr txBox="1"/>
          <p:nvPr/>
        </p:nvSpPr>
        <p:spPr>
          <a:xfrm>
            <a:off x="1391478" y="4952375"/>
            <a:ext cx="1484244" cy="369332"/>
          </a:xfrm>
          <a:prstGeom prst="rect">
            <a:avLst/>
          </a:prstGeom>
          <a:noFill/>
        </p:spPr>
        <p:txBody>
          <a:bodyPr wrap="square" rtlCol="0">
            <a:spAutoFit/>
          </a:bodyPr>
          <a:lstStyle/>
          <a:p>
            <a:r>
              <a:rPr kumimoji="1" lang="zh-CN" altLang="en-US" dirty="0"/>
              <a:t>分子结构式</a:t>
            </a:r>
          </a:p>
        </p:txBody>
      </p:sp>
      <p:sp>
        <p:nvSpPr>
          <p:cNvPr id="10" name="文本框 9">
            <a:extLst>
              <a:ext uri="{FF2B5EF4-FFF2-40B4-BE49-F238E27FC236}">
                <a16:creationId xmlns:a16="http://schemas.microsoft.com/office/drawing/2014/main" id="{4D803F8C-90A4-8AF1-AC25-D11E439B6312}"/>
              </a:ext>
            </a:extLst>
          </p:cNvPr>
          <p:cNvSpPr txBox="1"/>
          <p:nvPr/>
        </p:nvSpPr>
        <p:spPr>
          <a:xfrm>
            <a:off x="9756569" y="4952375"/>
            <a:ext cx="837325" cy="369332"/>
          </a:xfrm>
          <a:prstGeom prst="rect">
            <a:avLst/>
          </a:prstGeom>
          <a:noFill/>
        </p:spPr>
        <p:txBody>
          <a:bodyPr wrap="square" rtlCol="0">
            <a:spAutoFit/>
          </a:bodyPr>
          <a:lstStyle/>
          <a:p>
            <a:r>
              <a:rPr kumimoji="1" lang="zh-CN" altLang="en-US" dirty="0"/>
              <a:t>图</a:t>
            </a:r>
          </a:p>
        </p:txBody>
      </p:sp>
      <p:sp>
        <p:nvSpPr>
          <p:cNvPr id="11" name="文本框 10">
            <a:extLst>
              <a:ext uri="{FF2B5EF4-FFF2-40B4-BE49-F238E27FC236}">
                <a16:creationId xmlns:a16="http://schemas.microsoft.com/office/drawing/2014/main" id="{3B03E75A-2630-F7BA-58FE-BBE066AD8BAF}"/>
              </a:ext>
            </a:extLst>
          </p:cNvPr>
          <p:cNvSpPr txBox="1"/>
          <p:nvPr/>
        </p:nvSpPr>
        <p:spPr>
          <a:xfrm>
            <a:off x="5414512" y="5587104"/>
            <a:ext cx="1408387" cy="369332"/>
          </a:xfrm>
          <a:prstGeom prst="rect">
            <a:avLst/>
          </a:prstGeom>
          <a:noFill/>
        </p:spPr>
        <p:txBody>
          <a:bodyPr wrap="square" rtlCol="0">
            <a:spAutoFit/>
          </a:bodyPr>
          <a:lstStyle/>
          <a:p>
            <a:r>
              <a:rPr kumimoji="1" lang="zh-CN" altLang="en-US" dirty="0"/>
              <a:t>邻接矩阵</a:t>
            </a:r>
          </a:p>
        </p:txBody>
      </p:sp>
      <p:sp>
        <p:nvSpPr>
          <p:cNvPr id="2" name="文本框 1">
            <a:extLst>
              <a:ext uri="{FF2B5EF4-FFF2-40B4-BE49-F238E27FC236}">
                <a16:creationId xmlns:a16="http://schemas.microsoft.com/office/drawing/2014/main" id="{5C253DAE-06E3-5170-0BA7-CD02FF7AAE04}"/>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0417BD37-7330-EB93-5E84-4D87F6927BEF}"/>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12EB400A-9B55-5DEC-D88B-FE98D6AA17B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28800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4">
            <a:extLst>
              <a:ext uri="{FF2B5EF4-FFF2-40B4-BE49-F238E27FC236}">
                <a16:creationId xmlns:a16="http://schemas.microsoft.com/office/drawing/2014/main" id="{8AF96D2B-CB95-D88F-8BB5-26FECA61397A}"/>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B8789557-D960-E329-C50C-9206D97B6971}"/>
              </a:ext>
            </a:extLst>
          </p:cNvPr>
          <p:cNvSpPr txBox="1"/>
          <p:nvPr/>
        </p:nvSpPr>
        <p:spPr>
          <a:xfrm>
            <a:off x="1025911" y="1981199"/>
            <a:ext cx="8291136" cy="2934137"/>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2400" dirty="0">
                <a:latin typeface="Arial" panose="020B0604020202020204" pitchFamily="34" charset="0"/>
                <a:cs typeface="Arial" panose="020B0604020202020204" pitchFamily="34" charset="0"/>
              </a:rPr>
              <a:t>Background</a:t>
            </a:r>
          </a:p>
          <a:p>
            <a:pPr marL="285750" indent="-285750">
              <a:buFont typeface="Arial" panose="020B0604020202020204" pitchFamily="34" charset="0"/>
              <a:buChar char="•"/>
            </a:pPr>
            <a:r>
              <a:rPr kumimoji="1" lang="en-US" altLang="zh-CN" sz="2400" dirty="0">
                <a:latin typeface="Arial" panose="020B0604020202020204" pitchFamily="34" charset="0"/>
                <a:cs typeface="Arial" panose="020B0604020202020204" pitchFamily="34" charset="0"/>
              </a:rPr>
              <a:t>Network Embedding</a:t>
            </a:r>
          </a:p>
          <a:p>
            <a:pPr marL="285750" indent="-285750">
              <a:buFont typeface="Arial" panose="020B0604020202020204" pitchFamily="34" charset="0"/>
              <a:buChar char="•"/>
            </a:pPr>
            <a:r>
              <a:rPr kumimoji="1" lang="en-US" altLang="zh-CN" sz="2400" dirty="0">
                <a:latin typeface="Arial" panose="020B0604020202020204" pitchFamily="34" charset="0"/>
                <a:cs typeface="Arial" panose="020B0604020202020204" pitchFamily="34" charset="0"/>
              </a:rPr>
              <a:t>Graph Neural Networks</a:t>
            </a:r>
          </a:p>
          <a:p>
            <a:pPr marL="742950" lvl="1" indent="-285750">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Graph Convolution</a:t>
            </a:r>
          </a:p>
          <a:p>
            <a:pPr marL="742950" lvl="1" indent="-285750">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Graph Attention Network</a:t>
            </a:r>
          </a:p>
          <a:p>
            <a:pPr marL="742950" lvl="1" indent="-285750">
              <a:buFont typeface="Arial" panose="020B0604020202020204" pitchFamily="34" charset="0"/>
              <a:buChar char="•"/>
            </a:pPr>
            <a:r>
              <a:rPr kumimoji="1" lang="en-US" altLang="zh-CN" sz="2000" dirty="0">
                <a:latin typeface="Arial" panose="020B0604020202020204" pitchFamily="34" charset="0"/>
                <a:cs typeface="Arial" panose="020B0604020202020204" pitchFamily="34" charset="0"/>
              </a:rPr>
              <a:t>Other extension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000" i="0" u="none" strike="noStrike" kern="1200" cap="none" spc="0" normalizeH="0" baseline="0" noProof="0" dirty="0">
                <a:ln>
                  <a:noFill/>
                </a:ln>
                <a:solidFill>
                  <a:srgbClr val="FF0000"/>
                </a:solidFill>
                <a:effectLst/>
                <a:uLnTx/>
                <a:uFillTx/>
                <a:latin typeface="Arial" panose="020B0604020202020204" pitchFamily="34" charset="0"/>
                <a:ea typeface="FangSong" panose="02010609060101010101" pitchFamily="49" charset="-122"/>
                <a:cs typeface="Arial" panose="020B0604020202020204" pitchFamily="34" charset="0"/>
              </a:rPr>
              <a:t>Variational</a:t>
            </a:r>
            <a:r>
              <a:rPr kumimoji="1" lang="zh-CN" altLang="en-US" sz="2000" i="0" u="none" strike="noStrike" kern="1200" cap="none" spc="0" normalizeH="0" baseline="0" noProof="0" dirty="0">
                <a:ln>
                  <a:noFill/>
                </a:ln>
                <a:solidFill>
                  <a:srgbClr val="FF0000"/>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i="0" u="none" strike="noStrike" kern="1200" cap="none" spc="0" normalizeH="0" baseline="0" noProof="0" dirty="0">
                <a:ln>
                  <a:noFill/>
                </a:ln>
                <a:solidFill>
                  <a:srgbClr val="FF0000"/>
                </a:solidFill>
                <a:effectLst/>
                <a:uLnTx/>
                <a:uFillTx/>
                <a:latin typeface="Arial" panose="020B0604020202020204" pitchFamily="34" charset="0"/>
                <a:ea typeface="FangSong" panose="02010609060101010101" pitchFamily="49" charset="-122"/>
                <a:cs typeface="Arial" panose="020B0604020202020204" pitchFamily="34" charset="0"/>
              </a:rPr>
              <a:t>Graph</a:t>
            </a:r>
            <a:r>
              <a:rPr kumimoji="1" lang="zh-CN" altLang="en-US" sz="2000" i="0" u="none" strike="noStrike" kern="1200" cap="none" spc="0" normalizeH="0" baseline="0" noProof="0" dirty="0">
                <a:ln>
                  <a:noFill/>
                </a:ln>
                <a:solidFill>
                  <a:srgbClr val="FF0000"/>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i="0" u="none" strike="noStrike" kern="1200" cap="none" spc="0" normalizeH="0" baseline="0" noProof="0" dirty="0">
                <a:ln>
                  <a:noFill/>
                </a:ln>
                <a:solidFill>
                  <a:srgbClr val="FF0000"/>
                </a:solidFill>
                <a:effectLst/>
                <a:uLnTx/>
                <a:uFillTx/>
                <a:latin typeface="Arial" panose="020B0604020202020204" pitchFamily="34" charset="0"/>
                <a:ea typeface="FangSong" panose="02010609060101010101" pitchFamily="49" charset="-122"/>
                <a:cs typeface="Arial" panose="020B0604020202020204" pitchFamily="34" charset="0"/>
              </a:rPr>
              <a:t>Autoencoder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Graph</a:t>
            </a:r>
            <a:r>
              <a:rPr kumimoji="1" lang="zh-CN" altLang="en-US"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Generation</a:t>
            </a:r>
          </a:p>
        </p:txBody>
      </p:sp>
      <p:sp>
        <p:nvSpPr>
          <p:cNvPr id="3" name="文本框 2">
            <a:extLst>
              <a:ext uri="{FF2B5EF4-FFF2-40B4-BE49-F238E27FC236}">
                <a16:creationId xmlns:a16="http://schemas.microsoft.com/office/drawing/2014/main" id="{5D60EBB8-8040-6EAF-D80C-2EB07E005F38}"/>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D6686A32-B99E-709B-6024-71EDCA05663A}"/>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C5FFC686-3BDD-2C2A-E29F-3D68D40FD8C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07358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ACFB7590-D700-2283-7A88-2CF9B6C1025E}"/>
              </a:ext>
            </a:extLst>
          </p:cNvPr>
          <p:cNvSpPr/>
          <p:nvPr/>
        </p:nvSpPr>
        <p:spPr>
          <a:xfrm>
            <a:off x="2173340" y="1067715"/>
            <a:ext cx="5188430" cy="5029762"/>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椭圆 15">
            <a:extLst>
              <a:ext uri="{FF2B5EF4-FFF2-40B4-BE49-F238E27FC236}">
                <a16:creationId xmlns:a16="http://schemas.microsoft.com/office/drawing/2014/main" id="{213B675C-3645-EE39-3164-91531AABE094}"/>
              </a:ext>
            </a:extLst>
          </p:cNvPr>
          <p:cNvSpPr/>
          <p:nvPr/>
        </p:nvSpPr>
        <p:spPr>
          <a:xfrm>
            <a:off x="5073332" y="1063917"/>
            <a:ext cx="5188430" cy="5029762"/>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Network</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Embedding</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mn-cs"/>
              </a:rPr>
              <a:t>v.s</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Graph</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Neural</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Networks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a:extLst>
              <a:ext uri="{FF2B5EF4-FFF2-40B4-BE49-F238E27FC236}">
                <a16:creationId xmlns:a16="http://schemas.microsoft.com/office/drawing/2014/main" id="{605D3C22-8726-D54F-6ACE-01BEBD617F78}"/>
              </a:ext>
            </a:extLst>
          </p:cNvPr>
          <p:cNvSpPr/>
          <p:nvPr/>
        </p:nvSpPr>
        <p:spPr>
          <a:xfrm>
            <a:off x="3626496" y="2561978"/>
            <a:ext cx="1446836" cy="659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Matrix</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Factorization</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1" name="圆角矩形 10">
            <a:extLst>
              <a:ext uri="{FF2B5EF4-FFF2-40B4-BE49-F238E27FC236}">
                <a16:creationId xmlns:a16="http://schemas.microsoft.com/office/drawing/2014/main" id="{9E217F41-837D-D6DB-FE97-A66DDB56C4CD}"/>
              </a:ext>
            </a:extLst>
          </p:cNvPr>
          <p:cNvSpPr/>
          <p:nvPr/>
        </p:nvSpPr>
        <p:spPr>
          <a:xfrm>
            <a:off x="3638835" y="3791296"/>
            <a:ext cx="1446836" cy="659757"/>
          </a:xfrm>
          <a:prstGeom prst="roundRect">
            <a:avLst/>
          </a:prstGeom>
          <a:solidFill>
            <a:srgbClr val="0070C0">
              <a:alpha val="3220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Random</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Walk</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2" name="圆角矩形 11">
            <a:extLst>
              <a:ext uri="{FF2B5EF4-FFF2-40B4-BE49-F238E27FC236}">
                <a16:creationId xmlns:a16="http://schemas.microsoft.com/office/drawing/2014/main" id="{B541E20A-36C1-CED6-ABFC-DD8AB45F8DCD}"/>
              </a:ext>
            </a:extLst>
          </p:cNvPr>
          <p:cNvSpPr/>
          <p:nvPr/>
        </p:nvSpPr>
        <p:spPr>
          <a:xfrm>
            <a:off x="7267341" y="1941163"/>
            <a:ext cx="2281583" cy="659757"/>
          </a:xfrm>
          <a:prstGeom prst="roundRect">
            <a:avLst/>
          </a:prstGeom>
          <a:solidFill>
            <a:srgbClr val="00B050">
              <a:alpha val="3220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Graph</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Convolution</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Networks</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3" name="圆角矩形 12">
            <a:extLst>
              <a:ext uri="{FF2B5EF4-FFF2-40B4-BE49-F238E27FC236}">
                <a16:creationId xmlns:a16="http://schemas.microsoft.com/office/drawing/2014/main" id="{92C47CC7-DA90-CDC6-FD0C-7A0F7F1FB515}"/>
              </a:ext>
            </a:extLst>
          </p:cNvPr>
          <p:cNvSpPr/>
          <p:nvPr/>
        </p:nvSpPr>
        <p:spPr>
          <a:xfrm>
            <a:off x="7755179" y="2991579"/>
            <a:ext cx="2281583" cy="659757"/>
          </a:xfrm>
          <a:prstGeom prst="roundRect">
            <a:avLst/>
          </a:prstGeom>
          <a:solidFill>
            <a:srgbClr val="7030A0">
              <a:alpha val="3220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Graph</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Attention</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Networks</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4" name="圆角矩形 13">
            <a:extLst>
              <a:ext uri="{FF2B5EF4-FFF2-40B4-BE49-F238E27FC236}">
                <a16:creationId xmlns:a16="http://schemas.microsoft.com/office/drawing/2014/main" id="{0A633A6E-6F8E-91B0-8851-9D3E315ADDC6}"/>
              </a:ext>
            </a:extLst>
          </p:cNvPr>
          <p:cNvSpPr/>
          <p:nvPr/>
        </p:nvSpPr>
        <p:spPr>
          <a:xfrm>
            <a:off x="7655220" y="3977999"/>
            <a:ext cx="2281583" cy="659757"/>
          </a:xfrm>
          <a:prstGeom prst="roundRect">
            <a:avLst/>
          </a:prstGeom>
          <a:solidFill>
            <a:srgbClr val="FF0000">
              <a:alpha val="3220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Graph</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Generative</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Networks</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5" name="圆角矩形 14">
            <a:extLst>
              <a:ext uri="{FF2B5EF4-FFF2-40B4-BE49-F238E27FC236}">
                <a16:creationId xmlns:a16="http://schemas.microsoft.com/office/drawing/2014/main" id="{30DDF8F6-F21A-F703-F680-E0EE59A896F6}"/>
              </a:ext>
            </a:extLst>
          </p:cNvPr>
          <p:cNvSpPr/>
          <p:nvPr/>
        </p:nvSpPr>
        <p:spPr>
          <a:xfrm>
            <a:off x="6934832" y="4964419"/>
            <a:ext cx="2281583" cy="659757"/>
          </a:xfrm>
          <a:prstGeom prst="roundRect">
            <a:avLst/>
          </a:prstGeom>
          <a:solidFill>
            <a:srgbClr val="FFC000">
              <a:alpha val="3220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Graph</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Spatial-temporal</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Networks</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8" name="文本框 17">
            <a:extLst>
              <a:ext uri="{FF2B5EF4-FFF2-40B4-BE49-F238E27FC236}">
                <a16:creationId xmlns:a16="http://schemas.microsoft.com/office/drawing/2014/main" id="{49EEB0DF-7273-7844-0E0E-075EB6C98B98}"/>
              </a:ext>
            </a:extLst>
          </p:cNvPr>
          <p:cNvSpPr txBox="1"/>
          <p:nvPr/>
        </p:nvSpPr>
        <p:spPr>
          <a:xfrm>
            <a:off x="5556017" y="3207986"/>
            <a:ext cx="17532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Graph</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Auto-encoder</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9" name="文本框 18">
            <a:extLst>
              <a:ext uri="{FF2B5EF4-FFF2-40B4-BE49-F238E27FC236}">
                <a16:creationId xmlns:a16="http://schemas.microsoft.com/office/drawing/2014/main" id="{EFFD11BE-809E-027E-A375-A97ABBCBC29E}"/>
              </a:ext>
            </a:extLst>
          </p:cNvPr>
          <p:cNvSpPr txBox="1"/>
          <p:nvPr/>
        </p:nvSpPr>
        <p:spPr>
          <a:xfrm>
            <a:off x="904878" y="4889010"/>
            <a:ext cx="17501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Network</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Embedding</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0" name="文本框 19">
            <a:extLst>
              <a:ext uri="{FF2B5EF4-FFF2-40B4-BE49-F238E27FC236}">
                <a16:creationId xmlns:a16="http://schemas.microsoft.com/office/drawing/2014/main" id="{469881FD-066A-9D5D-696D-05273169D366}"/>
              </a:ext>
            </a:extLst>
          </p:cNvPr>
          <p:cNvSpPr txBox="1"/>
          <p:nvPr/>
        </p:nvSpPr>
        <p:spPr>
          <a:xfrm>
            <a:off x="10261762" y="4963650"/>
            <a:ext cx="17501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Graph</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Neural</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Networks</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 name="文本框 1">
            <a:extLst>
              <a:ext uri="{FF2B5EF4-FFF2-40B4-BE49-F238E27FC236}">
                <a16:creationId xmlns:a16="http://schemas.microsoft.com/office/drawing/2014/main" id="{3D7748F7-8B5D-FED3-1976-19EFB0AB9AC6}"/>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21" name="图片 20">
            <a:extLst>
              <a:ext uri="{FF2B5EF4-FFF2-40B4-BE49-F238E27FC236}">
                <a16:creationId xmlns:a16="http://schemas.microsoft.com/office/drawing/2014/main" id="{6560657C-B19B-CE81-D2BD-62426E452865}"/>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22" name="Picture 5" descr="Z:\e\建院\logo\uplogo copy.png">
            <a:extLst>
              <a:ext uri="{FF2B5EF4-FFF2-40B4-BE49-F238E27FC236}">
                <a16:creationId xmlns:a16="http://schemas.microsoft.com/office/drawing/2014/main" id="{73D6D59C-48C1-2B1C-A44C-31C571D80C1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412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6841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Autoencoder</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TextShape 2">
            <a:extLst>
              <a:ext uri="{FF2B5EF4-FFF2-40B4-BE49-F238E27FC236}">
                <a16:creationId xmlns:a16="http://schemas.microsoft.com/office/drawing/2014/main" id="{AA25C93E-8024-BA63-1CA9-F51FDA9A5A10}"/>
              </a:ext>
            </a:extLst>
          </p:cNvPr>
          <p:cNvSpPr txBox="1"/>
          <p:nvPr/>
        </p:nvSpPr>
        <p:spPr>
          <a:xfrm>
            <a:off x="5675455" y="2026228"/>
            <a:ext cx="4932360" cy="3112628"/>
          </a:xfrm>
          <a:prstGeom prst="rect">
            <a:avLst/>
          </a:prstGeom>
          <a:solidFill>
            <a:schemeClr val="bg1"/>
          </a:solidFill>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3200" b="0" i="0" u="none" strike="noStrike" kern="1200" cap="none" spc="0" normalizeH="0" baseline="0" noProof="0" dirty="0">
                <a:ln>
                  <a:noFill/>
                </a:ln>
                <a:solidFill>
                  <a:srgbClr val="000000"/>
                </a:solidFill>
                <a:effectLst/>
                <a:uLnTx/>
                <a:uFillTx/>
                <a:latin typeface="Calibri Light" panose="020F0302020204030204"/>
                <a:ea typeface="宋体" panose="02010600030101010101" pitchFamily="2" charset="-122"/>
                <a:cs typeface="+mn-cs"/>
              </a:rPr>
              <a:t>Unsupervised learning</a:t>
            </a:r>
            <a:endParaRPr kumimoji="0" sz="18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3200" b="0" i="0" u="none" strike="noStrike" kern="1200" cap="none" spc="0" normalizeH="0" baseline="0" noProof="0" dirty="0">
                <a:ln>
                  <a:noFill/>
                </a:ln>
                <a:solidFill>
                  <a:srgbClr val="000000"/>
                </a:solidFill>
                <a:effectLst/>
                <a:uLnTx/>
                <a:uFillTx/>
                <a:latin typeface="Calibri Light" panose="020F0302020204030204"/>
                <a:ea typeface="宋体" panose="02010600030101010101" pitchFamily="2" charset="-122"/>
                <a:cs typeface="+mn-cs"/>
              </a:rPr>
              <a:t>Feed-back</a:t>
            </a:r>
            <a:endParaRPr kumimoji="0" sz="18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rgbClr val="000000"/>
                </a:solidFill>
                <a:effectLst/>
                <a:uLnTx/>
                <a:uFillTx/>
                <a:latin typeface="Calibri Light" panose="020F0302020204030204"/>
                <a:ea typeface="宋体" panose="02010600030101010101" pitchFamily="2" charset="-122"/>
                <a:cs typeface="+mn-cs"/>
              </a:rPr>
              <a:t>Reconstruct input:</a:t>
            </a:r>
            <a:endParaRPr kumimoji="0" sz="18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sz="18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rgbClr val="000000"/>
                </a:solidFill>
                <a:effectLst/>
                <a:uLnTx/>
                <a:uFillTx/>
                <a:latin typeface="Calibri Light" panose="020F0302020204030204"/>
                <a:ea typeface="宋体" panose="02010600030101010101" pitchFamily="2" charset="-122"/>
                <a:cs typeface="+mn-cs"/>
              </a:rPr>
              <a:t>BP Learning </a:t>
            </a:r>
            <a:endParaRPr kumimoji="0" sz="18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3200" b="0" i="0" u="none" strike="noStrike" kern="1200" cap="none" spc="0" normalizeH="0" baseline="0" noProof="0" dirty="0">
                <a:ln>
                  <a:noFill/>
                </a:ln>
                <a:solidFill>
                  <a:srgbClr val="000000"/>
                </a:solidFill>
                <a:effectLst/>
                <a:uLnTx/>
                <a:uFillTx/>
                <a:latin typeface="Calibri Light" panose="020F0302020204030204"/>
                <a:ea typeface="宋体" panose="02010600030101010101" pitchFamily="2" charset="-122"/>
                <a:cs typeface="+mn-cs"/>
              </a:rPr>
              <a:t>Constraints</a:t>
            </a:r>
            <a:endParaRPr kumimoji="0" sz="18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sz="18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4" name="内容占位符 3">
            <a:extLst>
              <a:ext uri="{FF2B5EF4-FFF2-40B4-BE49-F238E27FC236}">
                <a16:creationId xmlns:a16="http://schemas.microsoft.com/office/drawing/2014/main" id="{B7540FCE-BD01-6952-C4C7-652347C97EBE}"/>
              </a:ext>
            </a:extLst>
          </p:cNvPr>
          <p:cNvPicPr/>
          <p:nvPr/>
        </p:nvPicPr>
        <p:blipFill>
          <a:blip r:embed="rId3"/>
          <a:stretch>
            <a:fillRect/>
          </a:stretch>
        </p:blipFill>
        <p:spPr>
          <a:xfrm>
            <a:off x="950774" y="1260233"/>
            <a:ext cx="4199400" cy="4672080"/>
          </a:xfrm>
          <a:prstGeom prst="rect">
            <a:avLst/>
          </a:prstGeom>
          <a:ln w="9360">
            <a:noFill/>
          </a:ln>
        </p:spPr>
      </p:pic>
      <p:pic>
        <p:nvPicPr>
          <p:cNvPr id="11" name="Picture 7">
            <a:extLst>
              <a:ext uri="{FF2B5EF4-FFF2-40B4-BE49-F238E27FC236}">
                <a16:creationId xmlns:a16="http://schemas.microsoft.com/office/drawing/2014/main" id="{89F0C861-B385-21D3-27ED-080015C2FD78}"/>
              </a:ext>
            </a:extLst>
          </p:cNvPr>
          <p:cNvPicPr/>
          <p:nvPr/>
        </p:nvPicPr>
        <p:blipFill>
          <a:blip r:embed="rId4"/>
          <a:stretch>
            <a:fillRect/>
          </a:stretch>
        </p:blipFill>
        <p:spPr>
          <a:xfrm>
            <a:off x="9474929" y="3012840"/>
            <a:ext cx="1348920" cy="416160"/>
          </a:xfrm>
          <a:prstGeom prst="rect">
            <a:avLst/>
          </a:prstGeom>
          <a:ln w="9360">
            <a:noFill/>
          </a:ln>
        </p:spPr>
      </p:pic>
      <p:sp>
        <p:nvSpPr>
          <p:cNvPr id="12" name="文本框 11">
            <a:extLst>
              <a:ext uri="{FF2B5EF4-FFF2-40B4-BE49-F238E27FC236}">
                <a16:creationId xmlns:a16="http://schemas.microsoft.com/office/drawing/2014/main" id="{1B886667-CA7B-2298-39AE-A7D6B576C9BD}"/>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13" name="图片 12">
            <a:extLst>
              <a:ext uri="{FF2B5EF4-FFF2-40B4-BE49-F238E27FC236}">
                <a16:creationId xmlns:a16="http://schemas.microsoft.com/office/drawing/2014/main" id="{6E96743B-5446-CFD0-927F-CDE1B63E3151}"/>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14" name="Picture 5" descr="Z:\e\建院\logo\uplogo copy.png">
            <a:extLst>
              <a:ext uri="{FF2B5EF4-FFF2-40B4-BE49-F238E27FC236}">
                <a16:creationId xmlns:a16="http://schemas.microsoft.com/office/drawing/2014/main" id="{B032CD26-D45B-B1A3-C922-5FEE52A5C90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22599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Variational</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Autoencoder</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6C4BFD57-7BD0-8367-85DF-D1D42198DE56}"/>
              </a:ext>
            </a:extLst>
          </p:cNvPr>
          <p:cNvPicPr>
            <a:picLocks noChangeAspect="1"/>
          </p:cNvPicPr>
          <p:nvPr/>
        </p:nvPicPr>
        <p:blipFill>
          <a:blip r:embed="rId3"/>
          <a:stretch>
            <a:fillRect/>
          </a:stretch>
        </p:blipFill>
        <p:spPr>
          <a:xfrm>
            <a:off x="1988259" y="1307063"/>
            <a:ext cx="8465488" cy="4569679"/>
          </a:xfrm>
          <a:prstGeom prst="rect">
            <a:avLst/>
          </a:prstGeom>
        </p:spPr>
      </p:pic>
      <p:sp>
        <p:nvSpPr>
          <p:cNvPr id="3" name="文本框 2">
            <a:extLst>
              <a:ext uri="{FF2B5EF4-FFF2-40B4-BE49-F238E27FC236}">
                <a16:creationId xmlns:a16="http://schemas.microsoft.com/office/drawing/2014/main" id="{9F4E56CB-E6D7-4004-B419-0E37EB1C3CF6}"/>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F21312E3-6EE0-20D4-CDA3-CCB379B812AE}"/>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59F402DC-2659-3AF9-4291-DDE131B8E1A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41348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Graph</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Autoencoder</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arxiv.org</a:t>
            </a: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/pdf/1611.07308.pdf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F5F2FBC7-A507-1153-DE89-3D49690C5439}"/>
              </a:ext>
            </a:extLst>
          </p:cNvPr>
          <p:cNvPicPr>
            <a:picLocks noChangeAspect="1"/>
          </p:cNvPicPr>
          <p:nvPr/>
        </p:nvPicPr>
        <p:blipFill>
          <a:blip r:embed="rId3"/>
          <a:stretch>
            <a:fillRect/>
          </a:stretch>
        </p:blipFill>
        <p:spPr>
          <a:xfrm>
            <a:off x="3947126" y="5279584"/>
            <a:ext cx="3370345" cy="473363"/>
          </a:xfrm>
          <a:prstGeom prst="rect">
            <a:avLst/>
          </a:prstGeom>
        </p:spPr>
      </p:pic>
      <p:pic>
        <p:nvPicPr>
          <p:cNvPr id="9" name="Picture 4" descr="Graph Convolutional Networks | Thomas Kipf | University of Amsterdam">
            <a:extLst>
              <a:ext uri="{FF2B5EF4-FFF2-40B4-BE49-F238E27FC236}">
                <a16:creationId xmlns:a16="http://schemas.microsoft.com/office/drawing/2014/main" id="{7193F80A-F54D-E45D-AACF-636DC98CC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5298" y="1410023"/>
            <a:ext cx="6751749" cy="3501264"/>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78B7C79D-8362-829D-B574-63C2F35B69A8}"/>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27A64666-13D8-F364-E09E-C893CF77033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72183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Variational</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Graph</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Autoencoder</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29D5A57-10D7-35DF-C0EB-C3511EA2C542}"/>
              </a:ext>
            </a:extLst>
          </p:cNvPr>
          <p:cNvSpPr txBox="1"/>
          <p:nvPr/>
        </p:nvSpPr>
        <p:spPr>
          <a:xfrm>
            <a:off x="1460995" y="6340333"/>
            <a:ext cx="71808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github.com</a:t>
            </a: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 altLang="zh-CN"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tkipf</a:t>
            </a: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 altLang="zh-CN"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gae</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026" name="Picture 2">
            <a:extLst>
              <a:ext uri="{FF2B5EF4-FFF2-40B4-BE49-F238E27FC236}">
                <a16:creationId xmlns:a16="http://schemas.microsoft.com/office/drawing/2014/main" id="{07250F44-7C22-945D-20AD-2AA5C4C25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125" y="1637198"/>
            <a:ext cx="8310361" cy="358360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3ABA5889-CA9C-FFA2-F347-191A61579FD8}"/>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DAC9CCC3-9C20-7AC4-52FF-99AD8AC3998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8243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Variational</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Graph</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Autoencoder</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zhuanlan.zhihu.com</a:t>
            </a: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/p/78340397</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074" name="Picture 2">
            <a:extLst>
              <a:ext uri="{FF2B5EF4-FFF2-40B4-BE49-F238E27FC236}">
                <a16:creationId xmlns:a16="http://schemas.microsoft.com/office/drawing/2014/main" id="{94BB0AA5-C991-D664-5066-B4332F902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632" y="1403007"/>
            <a:ext cx="8587618" cy="242117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A7FF9EB2-D3D2-2FE0-02DD-7B4029744DEC}"/>
              </a:ext>
            </a:extLst>
          </p:cNvPr>
          <p:cNvPicPr>
            <a:picLocks noChangeAspect="1"/>
          </p:cNvPicPr>
          <p:nvPr/>
        </p:nvPicPr>
        <p:blipFill>
          <a:blip r:embed="rId4"/>
          <a:stretch>
            <a:fillRect/>
          </a:stretch>
        </p:blipFill>
        <p:spPr>
          <a:xfrm>
            <a:off x="2836600" y="4084066"/>
            <a:ext cx="6914044" cy="458491"/>
          </a:xfrm>
          <a:prstGeom prst="rect">
            <a:avLst/>
          </a:prstGeom>
        </p:spPr>
      </p:pic>
      <p:sp>
        <p:nvSpPr>
          <p:cNvPr id="3" name="文本框 2">
            <a:extLst>
              <a:ext uri="{FF2B5EF4-FFF2-40B4-BE49-F238E27FC236}">
                <a16:creationId xmlns:a16="http://schemas.microsoft.com/office/drawing/2014/main" id="{8479FB24-BDD9-1001-DDAD-9C2AB77FD76A}"/>
              </a:ext>
            </a:extLst>
          </p:cNvPr>
          <p:cNvSpPr txBox="1"/>
          <p:nvPr/>
        </p:nvSpPr>
        <p:spPr>
          <a:xfrm>
            <a:off x="1258632" y="4128645"/>
            <a:ext cx="11343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Encoder</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p>
        </p:txBody>
      </p:sp>
      <p:pic>
        <p:nvPicPr>
          <p:cNvPr id="4" name="图片 3">
            <a:extLst>
              <a:ext uri="{FF2B5EF4-FFF2-40B4-BE49-F238E27FC236}">
                <a16:creationId xmlns:a16="http://schemas.microsoft.com/office/drawing/2014/main" id="{C0222CA8-74DB-2C5E-A1A8-94D5DFE2DB17}"/>
              </a:ext>
            </a:extLst>
          </p:cNvPr>
          <p:cNvPicPr>
            <a:picLocks noChangeAspect="1"/>
          </p:cNvPicPr>
          <p:nvPr/>
        </p:nvPicPr>
        <p:blipFill>
          <a:blip r:embed="rId5"/>
          <a:stretch>
            <a:fillRect/>
          </a:stretch>
        </p:blipFill>
        <p:spPr>
          <a:xfrm>
            <a:off x="2836599" y="4620737"/>
            <a:ext cx="7258903" cy="458457"/>
          </a:xfrm>
          <a:prstGeom prst="rect">
            <a:avLst/>
          </a:prstGeom>
        </p:spPr>
      </p:pic>
      <p:sp>
        <p:nvSpPr>
          <p:cNvPr id="5" name="文本框 4">
            <a:extLst>
              <a:ext uri="{FF2B5EF4-FFF2-40B4-BE49-F238E27FC236}">
                <a16:creationId xmlns:a16="http://schemas.microsoft.com/office/drawing/2014/main" id="{A1529665-6960-70A1-76D5-729A07C70659}"/>
              </a:ext>
            </a:extLst>
          </p:cNvPr>
          <p:cNvSpPr txBox="1"/>
          <p:nvPr/>
        </p:nvSpPr>
        <p:spPr>
          <a:xfrm>
            <a:off x="1258632" y="4636072"/>
            <a:ext cx="143526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Decoder:</a:t>
            </a:r>
            <a:endParaRPr kumimoji="1"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(generative</a:t>
            </a:r>
            <a:r>
              <a:rPr kumimoji="1"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model)</a:t>
            </a:r>
            <a:r>
              <a:rPr kumimoji="1"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p>
        </p:txBody>
      </p:sp>
      <p:sp>
        <p:nvSpPr>
          <p:cNvPr id="9" name="文本框 8">
            <a:extLst>
              <a:ext uri="{FF2B5EF4-FFF2-40B4-BE49-F238E27FC236}">
                <a16:creationId xmlns:a16="http://schemas.microsoft.com/office/drawing/2014/main" id="{CC62CC94-D3EE-7857-3DE0-AC05EA25DD96}"/>
              </a:ext>
            </a:extLst>
          </p:cNvPr>
          <p:cNvSpPr txBox="1"/>
          <p:nvPr/>
        </p:nvSpPr>
        <p:spPr>
          <a:xfrm>
            <a:off x="1258632" y="5396462"/>
            <a:ext cx="14352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Learning:</a:t>
            </a:r>
            <a:endParaRPr kumimoji="1"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10" name="图片 9">
            <a:extLst>
              <a:ext uri="{FF2B5EF4-FFF2-40B4-BE49-F238E27FC236}">
                <a16:creationId xmlns:a16="http://schemas.microsoft.com/office/drawing/2014/main" id="{1B1F9DCC-1749-9AFB-4E2D-46D0941CBA9C}"/>
              </a:ext>
            </a:extLst>
          </p:cNvPr>
          <p:cNvPicPr>
            <a:picLocks noChangeAspect="1"/>
          </p:cNvPicPr>
          <p:nvPr/>
        </p:nvPicPr>
        <p:blipFill>
          <a:blip r:embed="rId6"/>
          <a:stretch>
            <a:fillRect/>
          </a:stretch>
        </p:blipFill>
        <p:spPr>
          <a:xfrm>
            <a:off x="2836599" y="5329582"/>
            <a:ext cx="5054600" cy="508000"/>
          </a:xfrm>
          <a:prstGeom prst="rect">
            <a:avLst/>
          </a:prstGeom>
        </p:spPr>
      </p:pic>
      <p:sp>
        <p:nvSpPr>
          <p:cNvPr id="11" name="文本框 10">
            <a:extLst>
              <a:ext uri="{FF2B5EF4-FFF2-40B4-BE49-F238E27FC236}">
                <a16:creationId xmlns:a16="http://schemas.microsoft.com/office/drawing/2014/main" id="{6C4C3124-2222-D329-2508-0067E745E1CD}"/>
              </a:ext>
            </a:extLst>
          </p:cNvPr>
          <p:cNvSpPr txBox="1"/>
          <p:nvPr/>
        </p:nvSpPr>
        <p:spPr>
          <a:xfrm>
            <a:off x="4719971" y="6319217"/>
            <a:ext cx="370101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github.com</a:t>
            </a: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 altLang="zh-CN"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tkipf</a:t>
            </a: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 altLang="zh-CN"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gae</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a:extLst>
              <a:ext uri="{FF2B5EF4-FFF2-40B4-BE49-F238E27FC236}">
                <a16:creationId xmlns:a16="http://schemas.microsoft.com/office/drawing/2014/main" id="{8BC144C4-74FE-CA5B-7444-B262212D140D}"/>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13" name="Picture 5" descr="Z:\e\建院\logo\uplogo copy.png">
            <a:extLst>
              <a:ext uri="{FF2B5EF4-FFF2-40B4-BE49-F238E27FC236}">
                <a16:creationId xmlns:a16="http://schemas.microsoft.com/office/drawing/2014/main" id="{98FADBF5-65B3-83E8-CA2D-BD12173F3DD8}"/>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52525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Link</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Prediction</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4" name="内容占位符 4">
            <a:extLst>
              <a:ext uri="{FF2B5EF4-FFF2-40B4-BE49-F238E27FC236}">
                <a16:creationId xmlns:a16="http://schemas.microsoft.com/office/drawing/2014/main" id="{816E872A-F5F1-7A58-93FC-785B8FAD2E6F}"/>
              </a:ext>
            </a:extLst>
          </p:cNvPr>
          <p:cNvPicPr>
            <a:picLocks noGrp="1" noChangeAspect="1"/>
          </p:cNvPicPr>
          <p:nvPr>
            <p:ph idx="1"/>
          </p:nvPr>
        </p:nvPicPr>
        <p:blipFill>
          <a:blip r:embed="rId3"/>
          <a:stretch>
            <a:fillRect/>
          </a:stretch>
        </p:blipFill>
        <p:spPr>
          <a:xfrm>
            <a:off x="3307292" y="1307063"/>
            <a:ext cx="5340761" cy="4446436"/>
          </a:xfrm>
          <a:prstGeom prst="rect">
            <a:avLst/>
          </a:prstGeom>
        </p:spPr>
      </p:pic>
      <p:sp>
        <p:nvSpPr>
          <p:cNvPr id="15" name="椭圆 14">
            <a:extLst>
              <a:ext uri="{FF2B5EF4-FFF2-40B4-BE49-F238E27FC236}">
                <a16:creationId xmlns:a16="http://schemas.microsoft.com/office/drawing/2014/main" id="{A0C04F89-813A-5626-900F-E826A29AF648}"/>
              </a:ext>
            </a:extLst>
          </p:cNvPr>
          <p:cNvSpPr/>
          <p:nvPr/>
        </p:nvSpPr>
        <p:spPr>
          <a:xfrm>
            <a:off x="4565181" y="3536341"/>
            <a:ext cx="1929384" cy="1635525"/>
          </a:xfrm>
          <a:prstGeom prst="ellipse">
            <a:avLst/>
          </a:prstGeom>
          <a:solidFill>
            <a:schemeClr val="bg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 name="文本框 1">
            <a:extLst>
              <a:ext uri="{FF2B5EF4-FFF2-40B4-BE49-F238E27FC236}">
                <a16:creationId xmlns:a16="http://schemas.microsoft.com/office/drawing/2014/main" id="{F5E1BA76-6026-671D-2E6D-ED5896BB0077}"/>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A902E445-41FE-D0D8-85A0-4AB13FE4AB1F}"/>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4D501FBA-2FBE-E3E5-05D1-DEA89131A61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06508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7455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Results</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Variational</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Graph</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Autoencoder</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arxiv.org</a:t>
            </a: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/pdf/1611.07308.pdf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79D13D32-D86E-9F0A-6C5A-52ADD8074908}"/>
              </a:ext>
            </a:extLst>
          </p:cNvPr>
          <p:cNvPicPr>
            <a:picLocks noChangeAspect="1"/>
          </p:cNvPicPr>
          <p:nvPr/>
        </p:nvPicPr>
        <p:blipFill>
          <a:blip r:embed="rId3"/>
          <a:stretch>
            <a:fillRect/>
          </a:stretch>
        </p:blipFill>
        <p:spPr>
          <a:xfrm>
            <a:off x="153928" y="1082801"/>
            <a:ext cx="4320332" cy="3107234"/>
          </a:xfrm>
          <a:prstGeom prst="rect">
            <a:avLst/>
          </a:prstGeom>
        </p:spPr>
      </p:pic>
      <p:pic>
        <p:nvPicPr>
          <p:cNvPr id="3" name="图片 2">
            <a:extLst>
              <a:ext uri="{FF2B5EF4-FFF2-40B4-BE49-F238E27FC236}">
                <a16:creationId xmlns:a16="http://schemas.microsoft.com/office/drawing/2014/main" id="{F2445AF0-4176-7A96-A614-5D32246169B1}"/>
              </a:ext>
            </a:extLst>
          </p:cNvPr>
          <p:cNvPicPr>
            <a:picLocks noChangeAspect="1"/>
          </p:cNvPicPr>
          <p:nvPr/>
        </p:nvPicPr>
        <p:blipFill>
          <a:blip r:embed="rId4"/>
          <a:stretch>
            <a:fillRect/>
          </a:stretch>
        </p:blipFill>
        <p:spPr>
          <a:xfrm>
            <a:off x="4474260" y="3580672"/>
            <a:ext cx="7384112" cy="2296055"/>
          </a:xfrm>
          <a:prstGeom prst="rect">
            <a:avLst/>
          </a:prstGeom>
        </p:spPr>
      </p:pic>
      <p:pic>
        <p:nvPicPr>
          <p:cNvPr id="5" name="图片 4">
            <a:extLst>
              <a:ext uri="{FF2B5EF4-FFF2-40B4-BE49-F238E27FC236}">
                <a16:creationId xmlns:a16="http://schemas.microsoft.com/office/drawing/2014/main" id="{7A483ACA-FAF7-7906-15AA-4CE1B13014BA}"/>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BCD88011-66F2-8ECD-0551-31AA4051C51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25573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Representation</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via</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Link</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Prediction</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29D5A57-10D7-35DF-C0EB-C3511EA2C542}"/>
              </a:ext>
            </a:extLst>
          </p:cNvPr>
          <p:cNvSpPr txBox="1"/>
          <p:nvPr/>
        </p:nvSpPr>
        <p:spPr>
          <a:xfrm>
            <a:off x="635619" y="6516369"/>
            <a:ext cx="718087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https://</a:t>
            </a:r>
            <a:r>
              <a:rPr kumimoji="0" lang="en" altLang="zh-CN" sz="12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www.nature.com</a:t>
            </a:r>
            <a:r>
              <a:rPr kumimoji="0" lang="en"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/articles/s41598-021-85826-x</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F917758C-D52C-44EB-C4E1-76241D39DD6F}"/>
              </a:ext>
            </a:extLst>
          </p:cNvPr>
          <p:cNvPicPr>
            <a:picLocks noChangeAspect="1"/>
          </p:cNvPicPr>
          <p:nvPr/>
        </p:nvPicPr>
        <p:blipFill>
          <a:blip r:embed="rId3"/>
          <a:stretch>
            <a:fillRect/>
          </a:stretch>
        </p:blipFill>
        <p:spPr>
          <a:xfrm>
            <a:off x="635619" y="1586970"/>
            <a:ext cx="5575113" cy="3947783"/>
          </a:xfrm>
          <a:prstGeom prst="rect">
            <a:avLst/>
          </a:prstGeom>
        </p:spPr>
      </p:pic>
      <p:pic>
        <p:nvPicPr>
          <p:cNvPr id="3" name="图片 2">
            <a:extLst>
              <a:ext uri="{FF2B5EF4-FFF2-40B4-BE49-F238E27FC236}">
                <a16:creationId xmlns:a16="http://schemas.microsoft.com/office/drawing/2014/main" id="{7BA6B596-92B7-B1C4-E97D-052DC46B0C24}"/>
              </a:ext>
            </a:extLst>
          </p:cNvPr>
          <p:cNvPicPr>
            <a:picLocks noChangeAspect="1"/>
          </p:cNvPicPr>
          <p:nvPr/>
        </p:nvPicPr>
        <p:blipFill>
          <a:blip r:embed="rId4"/>
          <a:stretch>
            <a:fillRect/>
          </a:stretch>
        </p:blipFill>
        <p:spPr>
          <a:xfrm>
            <a:off x="6407499" y="1652363"/>
            <a:ext cx="5005139" cy="4323884"/>
          </a:xfrm>
          <a:prstGeom prst="rect">
            <a:avLst/>
          </a:prstGeom>
        </p:spPr>
      </p:pic>
      <p:sp>
        <p:nvSpPr>
          <p:cNvPr id="13" name="文本框 12">
            <a:extLst>
              <a:ext uri="{FF2B5EF4-FFF2-40B4-BE49-F238E27FC236}">
                <a16:creationId xmlns:a16="http://schemas.microsoft.com/office/drawing/2014/main" id="{5F8B35F2-BD66-D659-ADE0-249FBD22331C}"/>
              </a:ext>
            </a:extLst>
          </p:cNvPr>
          <p:cNvSpPr txBox="1"/>
          <p:nvPr/>
        </p:nvSpPr>
        <p:spPr>
          <a:xfrm>
            <a:off x="650505" y="6174667"/>
            <a:ext cx="640658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https://ieeexplore.ieee.org/document/9355034</a:t>
            </a:r>
          </a:p>
        </p:txBody>
      </p:sp>
      <p:pic>
        <p:nvPicPr>
          <p:cNvPr id="14" name="图片 13">
            <a:extLst>
              <a:ext uri="{FF2B5EF4-FFF2-40B4-BE49-F238E27FC236}">
                <a16:creationId xmlns:a16="http://schemas.microsoft.com/office/drawing/2014/main" id="{8D5C1927-F45B-1082-1D84-3CD813BD789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80689" y="434241"/>
            <a:ext cx="1152729" cy="1152729"/>
          </a:xfrm>
          <a:prstGeom prst="rect">
            <a:avLst/>
          </a:prstGeom>
        </p:spPr>
      </p:pic>
      <p:sp>
        <p:nvSpPr>
          <p:cNvPr id="4" name="文本框 3">
            <a:extLst>
              <a:ext uri="{FF2B5EF4-FFF2-40B4-BE49-F238E27FC236}">
                <a16:creationId xmlns:a16="http://schemas.microsoft.com/office/drawing/2014/main" id="{41166200-CD5A-8754-7C33-57D6BFAD949A}"/>
              </a:ext>
            </a:extLst>
          </p:cNvPr>
          <p:cNvSpPr txBox="1"/>
          <p:nvPr/>
        </p:nvSpPr>
        <p:spPr>
          <a:xfrm>
            <a:off x="9989128" y="1652363"/>
            <a:ext cx="11527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谷伟伟</a:t>
            </a:r>
          </a:p>
        </p:txBody>
      </p:sp>
      <p:pic>
        <p:nvPicPr>
          <p:cNvPr id="6" name="图片 5">
            <a:extLst>
              <a:ext uri="{FF2B5EF4-FFF2-40B4-BE49-F238E27FC236}">
                <a16:creationId xmlns:a16="http://schemas.microsoft.com/office/drawing/2014/main" id="{755FE04D-9F80-0FDE-273E-FF6AE38F50E1}"/>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932A1E08-F6A6-360C-C59B-63058992A6C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8507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How to represent a graph?</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4">
            <a:extLst>
              <a:ext uri="{FF2B5EF4-FFF2-40B4-BE49-F238E27FC236}">
                <a16:creationId xmlns:a16="http://schemas.microsoft.com/office/drawing/2014/main" id="{8AF96D2B-CB95-D88F-8BB5-26FECA61397A}"/>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E3111B9-9355-2A48-F6FF-CBBB9F2139FB}"/>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hlinkClick r:id="rId3"/>
              </a:rPr>
              <a:t>https://arxiv.org/pdf/1403.6652.pdf</a:t>
            </a:r>
            <a:endParaRPr lang="zh-CN" altLang="en-US" sz="1400" dirty="0">
              <a:latin typeface="微软雅黑" panose="020B0503020204020204" pitchFamily="34" charset="-122"/>
              <a:ea typeface="微软雅黑" panose="020B0503020204020204" pitchFamily="34" charset="-122"/>
            </a:endParaRPr>
          </a:p>
        </p:txBody>
      </p:sp>
      <p:pic>
        <p:nvPicPr>
          <p:cNvPr id="4" name="内容占位符 3">
            <a:extLst>
              <a:ext uri="{FF2B5EF4-FFF2-40B4-BE49-F238E27FC236}">
                <a16:creationId xmlns:a16="http://schemas.microsoft.com/office/drawing/2014/main" id="{95E10E13-50E5-DD5B-7CA0-55E3C3DB2371}"/>
              </a:ext>
            </a:extLst>
          </p:cNvPr>
          <p:cNvPicPr>
            <a:picLocks noGrp="1" noChangeAspect="1"/>
          </p:cNvPicPr>
          <p:nvPr>
            <p:ph idx="1"/>
          </p:nvPr>
        </p:nvPicPr>
        <p:blipFill>
          <a:blip r:embed="rId4"/>
          <a:stretch>
            <a:fillRect/>
          </a:stretch>
        </p:blipFill>
        <p:spPr>
          <a:xfrm>
            <a:off x="635619" y="1713741"/>
            <a:ext cx="4899321" cy="3838920"/>
          </a:xfrm>
          <a:prstGeom prst="rect">
            <a:avLst/>
          </a:prstGeom>
        </p:spPr>
      </p:pic>
      <p:pic>
        <p:nvPicPr>
          <p:cNvPr id="5" name="图片 4">
            <a:extLst>
              <a:ext uri="{FF2B5EF4-FFF2-40B4-BE49-F238E27FC236}">
                <a16:creationId xmlns:a16="http://schemas.microsoft.com/office/drawing/2014/main" id="{FAF1EE4A-9D37-E8EF-D5AA-20AF91E5795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96000" y="3044929"/>
            <a:ext cx="1273321" cy="831849"/>
          </a:xfrm>
          <a:prstGeom prst="rect">
            <a:avLst/>
          </a:prstGeom>
        </p:spPr>
      </p:pic>
      <p:cxnSp>
        <p:nvCxnSpPr>
          <p:cNvPr id="12" name="直线箭头连接符 11">
            <a:extLst>
              <a:ext uri="{FF2B5EF4-FFF2-40B4-BE49-F238E27FC236}">
                <a16:creationId xmlns:a16="http://schemas.microsoft.com/office/drawing/2014/main" id="{84F1B0FC-B632-0DB4-60D8-C4FC5EF0FBC9}"/>
              </a:ext>
            </a:extLst>
          </p:cNvPr>
          <p:cNvCxnSpPr/>
          <p:nvPr/>
        </p:nvCxnSpPr>
        <p:spPr>
          <a:xfrm>
            <a:off x="7768065" y="3630557"/>
            <a:ext cx="9372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7B80E7D-0943-571B-A896-5F497F9B7CD2}"/>
              </a:ext>
            </a:extLst>
          </p:cNvPr>
          <p:cNvSpPr txBox="1"/>
          <p:nvPr/>
        </p:nvSpPr>
        <p:spPr>
          <a:xfrm>
            <a:off x="7650423" y="2764410"/>
            <a:ext cx="1710267" cy="646331"/>
          </a:xfrm>
          <a:prstGeom prst="rect">
            <a:avLst/>
          </a:prstGeom>
          <a:noFill/>
        </p:spPr>
        <p:txBody>
          <a:bodyPr wrap="square" rtlCol="0">
            <a:spAutoFit/>
          </a:bodyPr>
          <a:lstStyle/>
          <a:p>
            <a:r>
              <a:rPr kumimoji="1" lang="en-US" altLang="zh-CN"/>
              <a:t>Random Walk</a:t>
            </a:r>
            <a:endParaRPr kumimoji="1" lang="zh-CN" altLang="en-US" dirty="0"/>
          </a:p>
        </p:txBody>
      </p:sp>
      <p:pic>
        <p:nvPicPr>
          <p:cNvPr id="14" name="图片 13">
            <a:extLst>
              <a:ext uri="{FF2B5EF4-FFF2-40B4-BE49-F238E27FC236}">
                <a16:creationId xmlns:a16="http://schemas.microsoft.com/office/drawing/2014/main" id="{2EE4FD12-91B7-05B7-75C6-D2402B966B1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47403" y="2242711"/>
            <a:ext cx="1754526" cy="3268133"/>
          </a:xfrm>
          <a:prstGeom prst="rect">
            <a:avLst/>
          </a:prstGeom>
        </p:spPr>
      </p:pic>
      <p:sp>
        <p:nvSpPr>
          <p:cNvPr id="15" name="文本框 14">
            <a:extLst>
              <a:ext uri="{FF2B5EF4-FFF2-40B4-BE49-F238E27FC236}">
                <a16:creationId xmlns:a16="http://schemas.microsoft.com/office/drawing/2014/main" id="{A8D98740-3991-DA8B-A4B1-C4D869E814C8}"/>
              </a:ext>
            </a:extLst>
          </p:cNvPr>
          <p:cNvSpPr txBox="1"/>
          <p:nvPr/>
        </p:nvSpPr>
        <p:spPr>
          <a:xfrm>
            <a:off x="9557713" y="3515911"/>
            <a:ext cx="1117600" cy="369332"/>
          </a:xfrm>
          <a:prstGeom prst="rect">
            <a:avLst/>
          </a:prstGeom>
          <a:noFill/>
        </p:spPr>
        <p:txBody>
          <a:bodyPr wrap="square" rtlCol="0">
            <a:spAutoFit/>
          </a:bodyPr>
          <a:lstStyle/>
          <a:p>
            <a:r>
              <a:rPr kumimoji="1" lang="en-US" altLang="zh-CN" dirty="0"/>
              <a:t>……</a:t>
            </a:r>
            <a:endParaRPr kumimoji="1" lang="zh-CN" altLang="en-US" dirty="0"/>
          </a:p>
        </p:txBody>
      </p:sp>
      <p:sp>
        <p:nvSpPr>
          <p:cNvPr id="16" name="文本框 15">
            <a:extLst>
              <a:ext uri="{FF2B5EF4-FFF2-40B4-BE49-F238E27FC236}">
                <a16:creationId xmlns:a16="http://schemas.microsoft.com/office/drawing/2014/main" id="{E106BC3F-F4E6-CFC5-9F43-7E06AFDACA5A}"/>
              </a:ext>
            </a:extLst>
          </p:cNvPr>
          <p:cNvSpPr txBox="1"/>
          <p:nvPr/>
        </p:nvSpPr>
        <p:spPr>
          <a:xfrm>
            <a:off x="9274098" y="1747220"/>
            <a:ext cx="1563957" cy="276999"/>
          </a:xfrm>
          <a:prstGeom prst="rect">
            <a:avLst/>
          </a:prstGeom>
          <a:noFill/>
        </p:spPr>
        <p:txBody>
          <a:bodyPr wrap="square" rtlCol="0">
            <a:spAutoFit/>
          </a:bodyPr>
          <a:lstStyle/>
          <a:p>
            <a:r>
              <a:rPr kumimoji="1" lang="en-US" altLang="zh-CN" sz="1200"/>
              <a:t>Node</a:t>
            </a:r>
            <a:r>
              <a:rPr kumimoji="1" lang="zh-CN" altLang="en-US" sz="1200" dirty="0"/>
              <a:t> </a:t>
            </a:r>
            <a:r>
              <a:rPr kumimoji="1" lang="en-US" altLang="zh-CN" sz="1200" dirty="0"/>
              <a:t>Sequences</a:t>
            </a:r>
            <a:endParaRPr kumimoji="1" lang="zh-CN" altLang="en-US" sz="1200" dirty="0"/>
          </a:p>
        </p:txBody>
      </p:sp>
      <p:pic>
        <p:nvPicPr>
          <p:cNvPr id="3" name="图片 2">
            <a:extLst>
              <a:ext uri="{FF2B5EF4-FFF2-40B4-BE49-F238E27FC236}">
                <a16:creationId xmlns:a16="http://schemas.microsoft.com/office/drawing/2014/main" id="{DCF5F7D2-3038-91F6-AEFE-C39738DE6520}"/>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BAA60D5A-5B55-7220-6F89-DEFF1C47ECB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66473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Main</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Idea</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BB09FB12-1F95-85CC-BE9B-33994CF61E1D}"/>
              </a:ext>
            </a:extLst>
          </p:cNvPr>
          <p:cNvSpPr txBox="1"/>
          <p:nvPr/>
        </p:nvSpPr>
        <p:spPr>
          <a:xfrm>
            <a:off x="574304" y="6328260"/>
            <a:ext cx="71808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arxiv.org</a:t>
            </a: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/abs/1710.10903</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6" name="Picture 4" descr="LMP 2354 Hacking Network | MHSc Translational Research">
            <a:extLst>
              <a:ext uri="{FF2B5EF4-FFF2-40B4-BE49-F238E27FC236}">
                <a16:creationId xmlns:a16="http://schemas.microsoft.com/office/drawing/2014/main" id="{535A8D52-9284-1929-D7E0-47B0E9E9885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4304" y="1743163"/>
            <a:ext cx="3458052" cy="245092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6FB05AC2-3BF1-7294-D7BA-13905D5D6AE2}"/>
              </a:ext>
            </a:extLst>
          </p:cNvPr>
          <p:cNvPicPr>
            <a:picLocks noChangeAspect="1"/>
          </p:cNvPicPr>
          <p:nvPr/>
        </p:nvPicPr>
        <p:blipFill>
          <a:blip r:embed="rId4"/>
          <a:stretch>
            <a:fillRect/>
          </a:stretch>
        </p:blipFill>
        <p:spPr>
          <a:xfrm>
            <a:off x="4892212" y="1663699"/>
            <a:ext cx="2895600" cy="2609850"/>
          </a:xfrm>
          <a:prstGeom prst="rect">
            <a:avLst/>
          </a:prstGeom>
        </p:spPr>
      </p:pic>
      <p:pic>
        <p:nvPicPr>
          <p:cNvPr id="11" name="Picture 4" descr="LMP 2354 Hacking Network | MHSc Translational Research">
            <a:extLst>
              <a:ext uri="{FF2B5EF4-FFF2-40B4-BE49-F238E27FC236}">
                <a16:creationId xmlns:a16="http://schemas.microsoft.com/office/drawing/2014/main" id="{1DEB6588-5D45-7B8C-2BB4-A84C4C09C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136" y="1822628"/>
            <a:ext cx="3458052" cy="2450921"/>
          </a:xfrm>
          <a:prstGeom prst="rect">
            <a:avLst/>
          </a:prstGeom>
          <a:noFill/>
          <a:extLst>
            <a:ext uri="{909E8E84-426E-40DD-AFC4-6F175D3DCCD1}">
              <a14:hiddenFill xmlns:a14="http://schemas.microsoft.com/office/drawing/2010/main">
                <a:solidFill>
                  <a:srgbClr val="FFFFFF"/>
                </a:solidFill>
              </a14:hiddenFill>
            </a:ext>
          </a:extLst>
        </p:spPr>
      </p:pic>
      <p:sp>
        <p:nvSpPr>
          <p:cNvPr id="12" name="椭圆 11">
            <a:extLst>
              <a:ext uri="{FF2B5EF4-FFF2-40B4-BE49-F238E27FC236}">
                <a16:creationId xmlns:a16="http://schemas.microsoft.com/office/drawing/2014/main" id="{77076F2C-A33A-5650-572A-04B5503EDAE0}"/>
              </a:ext>
            </a:extLst>
          </p:cNvPr>
          <p:cNvSpPr/>
          <p:nvPr/>
        </p:nvSpPr>
        <p:spPr>
          <a:xfrm>
            <a:off x="2303330" y="2795698"/>
            <a:ext cx="1611047" cy="1258910"/>
          </a:xfrm>
          <a:prstGeom prst="ellipse">
            <a:avLst/>
          </a:prstGeom>
          <a:solidFill>
            <a:schemeClr val="accent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右箭头 12">
            <a:extLst>
              <a:ext uri="{FF2B5EF4-FFF2-40B4-BE49-F238E27FC236}">
                <a16:creationId xmlns:a16="http://schemas.microsoft.com/office/drawing/2014/main" id="{48156FC7-6407-440A-77F0-1A0216666095}"/>
              </a:ext>
            </a:extLst>
          </p:cNvPr>
          <p:cNvSpPr/>
          <p:nvPr/>
        </p:nvSpPr>
        <p:spPr>
          <a:xfrm>
            <a:off x="4262106" y="2968623"/>
            <a:ext cx="270457" cy="171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右箭头 13">
            <a:extLst>
              <a:ext uri="{FF2B5EF4-FFF2-40B4-BE49-F238E27FC236}">
                <a16:creationId xmlns:a16="http://schemas.microsoft.com/office/drawing/2014/main" id="{7111F7B0-C074-691E-B61B-D457F3995367}"/>
              </a:ext>
            </a:extLst>
          </p:cNvPr>
          <p:cNvSpPr/>
          <p:nvPr/>
        </p:nvSpPr>
        <p:spPr>
          <a:xfrm>
            <a:off x="8012232" y="2929987"/>
            <a:ext cx="270457" cy="171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右箭头 14">
            <a:extLst>
              <a:ext uri="{FF2B5EF4-FFF2-40B4-BE49-F238E27FC236}">
                <a16:creationId xmlns:a16="http://schemas.microsoft.com/office/drawing/2014/main" id="{C3D24263-2AA7-F761-25A5-940F0781A22B}"/>
              </a:ext>
            </a:extLst>
          </p:cNvPr>
          <p:cNvSpPr/>
          <p:nvPr/>
        </p:nvSpPr>
        <p:spPr>
          <a:xfrm rot="5400000">
            <a:off x="6204783" y="4507058"/>
            <a:ext cx="270457" cy="171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文本框 15">
            <a:extLst>
              <a:ext uri="{FF2B5EF4-FFF2-40B4-BE49-F238E27FC236}">
                <a16:creationId xmlns:a16="http://schemas.microsoft.com/office/drawing/2014/main" id="{DA80E4BA-C6EF-C2D8-A611-7B21F91C9207}"/>
              </a:ext>
            </a:extLst>
          </p:cNvPr>
          <p:cNvSpPr txBox="1"/>
          <p:nvPr/>
        </p:nvSpPr>
        <p:spPr>
          <a:xfrm>
            <a:off x="5286054" y="4833190"/>
            <a:ext cx="3181082"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Centrality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Community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Node Classification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7" name="文本框 16">
            <a:extLst>
              <a:ext uri="{FF2B5EF4-FFF2-40B4-BE49-F238E27FC236}">
                <a16:creationId xmlns:a16="http://schemas.microsoft.com/office/drawing/2014/main" id="{286E95FD-4D7B-3BB3-699A-A1FF0956A174}"/>
              </a:ext>
            </a:extLst>
          </p:cNvPr>
          <p:cNvSpPr txBox="1"/>
          <p:nvPr/>
        </p:nvSpPr>
        <p:spPr>
          <a:xfrm>
            <a:off x="4159153" y="1307063"/>
            <a:ext cx="46749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Graph Attention Network for Link Prediction</a:t>
            </a:r>
            <a:endParaRPr kumimoji="1"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3" name="图片 2">
            <a:extLst>
              <a:ext uri="{FF2B5EF4-FFF2-40B4-BE49-F238E27FC236}">
                <a16:creationId xmlns:a16="http://schemas.microsoft.com/office/drawing/2014/main" id="{3C6ADFD6-37ED-59D3-9EB4-CE48BEAE46A4}"/>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E25C7152-6649-C06E-01CC-9A6013250B5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05967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Pipe</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Line</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DEE25147-C888-6313-27E1-41A202EB8A4F}"/>
              </a:ext>
            </a:extLst>
          </p:cNvPr>
          <p:cNvPicPr>
            <a:picLocks noChangeAspect="1"/>
          </p:cNvPicPr>
          <p:nvPr/>
        </p:nvPicPr>
        <p:blipFill>
          <a:blip r:embed="rId3"/>
          <a:stretch>
            <a:fillRect/>
          </a:stretch>
        </p:blipFill>
        <p:spPr>
          <a:xfrm>
            <a:off x="1025911" y="2784848"/>
            <a:ext cx="1273321" cy="831849"/>
          </a:xfrm>
          <a:prstGeom prst="rect">
            <a:avLst/>
          </a:prstGeom>
        </p:spPr>
      </p:pic>
      <p:cxnSp>
        <p:nvCxnSpPr>
          <p:cNvPr id="4" name="直线箭头连接符 3">
            <a:extLst>
              <a:ext uri="{FF2B5EF4-FFF2-40B4-BE49-F238E27FC236}">
                <a16:creationId xmlns:a16="http://schemas.microsoft.com/office/drawing/2014/main" id="{9EB6ED8A-C9FC-09C3-F49D-0E76601FFCB8}"/>
              </a:ext>
            </a:extLst>
          </p:cNvPr>
          <p:cNvCxnSpPr>
            <a:cxnSpLocks/>
          </p:cNvCxnSpPr>
          <p:nvPr/>
        </p:nvCxnSpPr>
        <p:spPr>
          <a:xfrm>
            <a:off x="2688497" y="3230899"/>
            <a:ext cx="65365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 name="直线箭头连接符 4">
            <a:extLst>
              <a:ext uri="{FF2B5EF4-FFF2-40B4-BE49-F238E27FC236}">
                <a16:creationId xmlns:a16="http://schemas.microsoft.com/office/drawing/2014/main" id="{AAB6D8DA-94F6-15AA-2D6C-7563F19BC393}"/>
              </a:ext>
            </a:extLst>
          </p:cNvPr>
          <p:cNvCxnSpPr>
            <a:cxnSpLocks/>
          </p:cNvCxnSpPr>
          <p:nvPr/>
        </p:nvCxnSpPr>
        <p:spPr>
          <a:xfrm>
            <a:off x="9041394" y="3300316"/>
            <a:ext cx="486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45E04DB-8F6E-13CE-9A62-291F5987A885}"/>
              </a:ext>
            </a:extLst>
          </p:cNvPr>
          <p:cNvSpPr txBox="1"/>
          <p:nvPr/>
        </p:nvSpPr>
        <p:spPr>
          <a:xfrm>
            <a:off x="1236719" y="2172201"/>
            <a:ext cx="1143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Network</a:t>
            </a:r>
            <a:endParaRPr kumimoji="1"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0" name="文本框 9">
            <a:extLst>
              <a:ext uri="{FF2B5EF4-FFF2-40B4-BE49-F238E27FC236}">
                <a16:creationId xmlns:a16="http://schemas.microsoft.com/office/drawing/2014/main" id="{1A723F9A-4930-79EF-38AC-6CAE9BADA069}"/>
              </a:ext>
            </a:extLst>
          </p:cNvPr>
          <p:cNvSpPr txBox="1"/>
          <p:nvPr/>
        </p:nvSpPr>
        <p:spPr>
          <a:xfrm>
            <a:off x="4531484" y="1539607"/>
            <a:ext cx="46090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Graph Attention Network</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cxnSp>
        <p:nvCxnSpPr>
          <p:cNvPr id="11" name="直线箭头连接符 10">
            <a:extLst>
              <a:ext uri="{FF2B5EF4-FFF2-40B4-BE49-F238E27FC236}">
                <a16:creationId xmlns:a16="http://schemas.microsoft.com/office/drawing/2014/main" id="{4C823F4B-393D-F857-46C8-9E3F4660E970}"/>
              </a:ext>
            </a:extLst>
          </p:cNvPr>
          <p:cNvCxnSpPr/>
          <p:nvPr/>
        </p:nvCxnSpPr>
        <p:spPr>
          <a:xfrm flipH="1">
            <a:off x="1808321" y="5040799"/>
            <a:ext cx="8025809" cy="11303"/>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1909A5E-D694-1864-CB5A-7F4AEA831F67}"/>
              </a:ext>
            </a:extLst>
          </p:cNvPr>
          <p:cNvSpPr txBox="1"/>
          <p:nvPr/>
        </p:nvSpPr>
        <p:spPr>
          <a:xfrm>
            <a:off x="4958188" y="5165502"/>
            <a:ext cx="15736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Backward</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13" name="内容占位符 42">
            <a:extLst>
              <a:ext uri="{FF2B5EF4-FFF2-40B4-BE49-F238E27FC236}">
                <a16:creationId xmlns:a16="http://schemas.microsoft.com/office/drawing/2014/main" id="{0EAE663F-05B2-E04A-0A9B-EDAA413B00B3}"/>
              </a:ext>
            </a:extLst>
          </p:cNvPr>
          <p:cNvPicPr>
            <a:picLocks noGrp="1" noChangeAspect="1"/>
          </p:cNvPicPr>
          <p:nvPr>
            <p:ph idx="1"/>
          </p:nvPr>
        </p:nvPicPr>
        <p:blipFill>
          <a:blip r:embed="rId3"/>
          <a:stretch>
            <a:fillRect/>
          </a:stretch>
        </p:blipFill>
        <p:spPr>
          <a:xfrm>
            <a:off x="4197307" y="2357416"/>
            <a:ext cx="2740267" cy="1790191"/>
          </a:xfrm>
          <a:prstGeom prst="rect">
            <a:avLst/>
          </a:prstGeom>
        </p:spPr>
      </p:pic>
      <p:graphicFrame>
        <p:nvGraphicFramePr>
          <p:cNvPr id="14" name="表格 13">
            <a:extLst>
              <a:ext uri="{FF2B5EF4-FFF2-40B4-BE49-F238E27FC236}">
                <a16:creationId xmlns:a16="http://schemas.microsoft.com/office/drawing/2014/main" id="{9ABF02AC-6905-F62B-EB1A-CDD764AFBBB4}"/>
              </a:ext>
            </a:extLst>
          </p:cNvPr>
          <p:cNvGraphicFramePr>
            <a:graphicFrameLocks noGrp="1"/>
          </p:cNvGraphicFramePr>
          <p:nvPr/>
        </p:nvGraphicFramePr>
        <p:xfrm>
          <a:off x="2718792" y="3835769"/>
          <a:ext cx="2082800" cy="25908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tblGrid>
              <a:tr h="236665">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bl>
          </a:graphicData>
        </a:graphic>
      </p:graphicFrame>
      <p:graphicFrame>
        <p:nvGraphicFramePr>
          <p:cNvPr id="15" name="表格 14">
            <a:extLst>
              <a:ext uri="{FF2B5EF4-FFF2-40B4-BE49-F238E27FC236}">
                <a16:creationId xmlns:a16="http://schemas.microsoft.com/office/drawing/2014/main" id="{F3CEE35D-AFC0-A66D-0805-C30699368000}"/>
              </a:ext>
            </a:extLst>
          </p:cNvPr>
          <p:cNvGraphicFramePr>
            <a:graphicFrameLocks noGrp="1"/>
          </p:cNvGraphicFramePr>
          <p:nvPr/>
        </p:nvGraphicFramePr>
        <p:xfrm>
          <a:off x="6589627" y="3872396"/>
          <a:ext cx="2082800" cy="25908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tblGrid>
              <a:tr h="224336">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cxnSp>
        <p:nvCxnSpPr>
          <p:cNvPr id="16" name="直线连接符 15">
            <a:extLst>
              <a:ext uri="{FF2B5EF4-FFF2-40B4-BE49-F238E27FC236}">
                <a16:creationId xmlns:a16="http://schemas.microsoft.com/office/drawing/2014/main" id="{77D0BE66-E266-329C-9ACA-D533AFE3B646}"/>
              </a:ext>
            </a:extLst>
          </p:cNvPr>
          <p:cNvCxnSpPr>
            <a:cxnSpLocks/>
          </p:cNvCxnSpPr>
          <p:nvPr/>
        </p:nvCxnSpPr>
        <p:spPr>
          <a:xfrm>
            <a:off x="5175124" y="3292585"/>
            <a:ext cx="123986" cy="35605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2C97D3F4-F3E3-282D-0DA2-004D6116F217}"/>
              </a:ext>
            </a:extLst>
          </p:cNvPr>
          <p:cNvCxnSpPr>
            <a:cxnSpLocks/>
          </p:cNvCxnSpPr>
          <p:nvPr/>
        </p:nvCxnSpPr>
        <p:spPr>
          <a:xfrm flipV="1">
            <a:off x="5408764" y="2952490"/>
            <a:ext cx="336233" cy="78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C848AFB5-9840-6324-EBC2-E6071F5B2351}"/>
              </a:ext>
            </a:extLst>
          </p:cNvPr>
          <p:cNvCxnSpPr>
            <a:cxnSpLocks/>
          </p:cNvCxnSpPr>
          <p:nvPr/>
        </p:nvCxnSpPr>
        <p:spPr>
          <a:xfrm>
            <a:off x="4675993" y="2776817"/>
            <a:ext cx="251199" cy="15534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53A0C3C9-1208-5B11-28BE-3D26B284CC82}"/>
              </a:ext>
            </a:extLst>
          </p:cNvPr>
          <p:cNvSpPr txBox="1"/>
          <p:nvPr/>
        </p:nvSpPr>
        <p:spPr>
          <a:xfrm>
            <a:off x="4753219" y="2418400"/>
            <a:ext cx="2082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Attention</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0" name="文本框 19">
            <a:extLst>
              <a:ext uri="{FF2B5EF4-FFF2-40B4-BE49-F238E27FC236}">
                <a16:creationId xmlns:a16="http://schemas.microsoft.com/office/drawing/2014/main" id="{805A86AD-FAA5-7872-A499-0EE31A40CD5E}"/>
              </a:ext>
            </a:extLst>
          </p:cNvPr>
          <p:cNvSpPr txBox="1"/>
          <p:nvPr/>
        </p:nvSpPr>
        <p:spPr>
          <a:xfrm>
            <a:off x="6958594" y="4237935"/>
            <a:ext cx="2082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Node Vector</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21" name="图片 20">
            <a:extLst>
              <a:ext uri="{FF2B5EF4-FFF2-40B4-BE49-F238E27FC236}">
                <a16:creationId xmlns:a16="http://schemas.microsoft.com/office/drawing/2014/main" id="{1B2BA6DE-A92B-4D13-B8A0-B7C850BAD682}"/>
              </a:ext>
            </a:extLst>
          </p:cNvPr>
          <p:cNvPicPr>
            <a:picLocks noChangeAspect="1"/>
          </p:cNvPicPr>
          <p:nvPr/>
        </p:nvPicPr>
        <p:blipFill>
          <a:blip r:embed="rId3"/>
          <a:stretch>
            <a:fillRect/>
          </a:stretch>
        </p:blipFill>
        <p:spPr>
          <a:xfrm>
            <a:off x="9939287" y="2836586"/>
            <a:ext cx="1273321" cy="831849"/>
          </a:xfrm>
          <a:prstGeom prst="rect">
            <a:avLst/>
          </a:prstGeom>
        </p:spPr>
      </p:pic>
      <p:cxnSp>
        <p:nvCxnSpPr>
          <p:cNvPr id="22" name="直线连接符 21">
            <a:extLst>
              <a:ext uri="{FF2B5EF4-FFF2-40B4-BE49-F238E27FC236}">
                <a16:creationId xmlns:a16="http://schemas.microsoft.com/office/drawing/2014/main" id="{A6982683-501B-5FEB-7205-F67561B4FF21}"/>
              </a:ext>
            </a:extLst>
          </p:cNvPr>
          <p:cNvCxnSpPr>
            <a:cxnSpLocks/>
          </p:cNvCxnSpPr>
          <p:nvPr/>
        </p:nvCxnSpPr>
        <p:spPr>
          <a:xfrm>
            <a:off x="10077651" y="3084897"/>
            <a:ext cx="289405" cy="38571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AABB1841-FF81-4C76-A6AE-5617E099FFDD}"/>
              </a:ext>
            </a:extLst>
          </p:cNvPr>
          <p:cNvCxnSpPr>
            <a:cxnSpLocks/>
          </p:cNvCxnSpPr>
          <p:nvPr/>
        </p:nvCxnSpPr>
        <p:spPr>
          <a:xfrm flipH="1">
            <a:off x="10546852" y="3200772"/>
            <a:ext cx="118994" cy="26984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8C4ED6E1-620F-D4E4-5E0B-1C83582A41F1}"/>
              </a:ext>
            </a:extLst>
          </p:cNvPr>
          <p:cNvSpPr/>
          <p:nvPr/>
        </p:nvSpPr>
        <p:spPr>
          <a:xfrm>
            <a:off x="635619" y="6316843"/>
            <a:ext cx="850493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200" b="0" i="0" u="none" strike="noStrike" kern="1200" cap="none" spc="0" normalizeH="0" baseline="0" noProof="0" dirty="0">
                <a:ln>
                  <a:noFill/>
                </a:ln>
                <a:solidFill>
                  <a:prstClr val="black"/>
                </a:solidFill>
                <a:effectLst/>
                <a:uLnTx/>
                <a:uFillTx/>
                <a:latin typeface="Source Sans Pro" panose="020B0503030403020204" pitchFamily="34" charset="0"/>
                <a:ea typeface="宋体" panose="02010600030101010101" pitchFamily="2" charset="-122"/>
                <a:cs typeface="+mn-cs"/>
              </a:rPr>
              <a:t>Gu, W., Gao, F., Lou, X. et al. Discovering latent node Information by graph attention network. Scientific Reports 11, 6967 (2021).</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 name="文本框 2">
            <a:extLst>
              <a:ext uri="{FF2B5EF4-FFF2-40B4-BE49-F238E27FC236}">
                <a16:creationId xmlns:a16="http://schemas.microsoft.com/office/drawing/2014/main" id="{E61A77F2-13F9-ABC4-5823-036BC62F94DC}"/>
              </a:ext>
            </a:extLst>
          </p:cNvPr>
          <p:cNvSpPr txBox="1"/>
          <p:nvPr/>
        </p:nvSpPr>
        <p:spPr>
          <a:xfrm>
            <a:off x="2670419" y="4237935"/>
            <a:ext cx="2082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Node Vector</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25" name="图片 24">
            <a:extLst>
              <a:ext uri="{FF2B5EF4-FFF2-40B4-BE49-F238E27FC236}">
                <a16:creationId xmlns:a16="http://schemas.microsoft.com/office/drawing/2014/main" id="{C80B4174-AB79-DFC2-7894-7165797E4992}"/>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26" name="Picture 5" descr="Z:\e\建院\logo\uplogo copy.png">
            <a:extLst>
              <a:ext uri="{FF2B5EF4-FFF2-40B4-BE49-F238E27FC236}">
                <a16:creationId xmlns:a16="http://schemas.microsoft.com/office/drawing/2014/main" id="{A5AFFB69-86B2-DFDF-30BA-00585B8A33E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809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Graph</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Attention</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Network</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3DD7E37E-1FBA-EB7E-EED5-C906E5A9C18C}"/>
              </a:ext>
            </a:extLst>
          </p:cNvPr>
          <p:cNvPicPr>
            <a:picLocks noChangeAspect="1"/>
          </p:cNvPicPr>
          <p:nvPr/>
        </p:nvPicPr>
        <p:blipFill>
          <a:blip r:embed="rId3"/>
          <a:stretch>
            <a:fillRect/>
          </a:stretch>
        </p:blipFill>
        <p:spPr>
          <a:xfrm>
            <a:off x="8290380" y="2447956"/>
            <a:ext cx="2895600" cy="876300"/>
          </a:xfrm>
          <a:prstGeom prst="rect">
            <a:avLst/>
          </a:prstGeom>
        </p:spPr>
      </p:pic>
      <p:pic>
        <p:nvPicPr>
          <p:cNvPr id="3" name="图片 2">
            <a:extLst>
              <a:ext uri="{FF2B5EF4-FFF2-40B4-BE49-F238E27FC236}">
                <a16:creationId xmlns:a16="http://schemas.microsoft.com/office/drawing/2014/main" id="{963EB0C9-B7A8-021A-CC5D-7C357ABDF87E}"/>
              </a:ext>
            </a:extLst>
          </p:cNvPr>
          <p:cNvPicPr>
            <a:picLocks noChangeAspect="1"/>
          </p:cNvPicPr>
          <p:nvPr/>
        </p:nvPicPr>
        <p:blipFill>
          <a:blip r:embed="rId4"/>
          <a:stretch>
            <a:fillRect/>
          </a:stretch>
        </p:blipFill>
        <p:spPr>
          <a:xfrm>
            <a:off x="4494508" y="4200612"/>
            <a:ext cx="7533745" cy="1789016"/>
          </a:xfrm>
          <a:prstGeom prst="rect">
            <a:avLst/>
          </a:prstGeom>
        </p:spPr>
      </p:pic>
      <p:pic>
        <p:nvPicPr>
          <p:cNvPr id="4" name="图片 3">
            <a:extLst>
              <a:ext uri="{FF2B5EF4-FFF2-40B4-BE49-F238E27FC236}">
                <a16:creationId xmlns:a16="http://schemas.microsoft.com/office/drawing/2014/main" id="{7D43EDA7-5050-96F9-6E04-865B50CD2D55}"/>
              </a:ext>
            </a:extLst>
          </p:cNvPr>
          <p:cNvPicPr>
            <a:picLocks noChangeAspect="1"/>
          </p:cNvPicPr>
          <p:nvPr/>
        </p:nvPicPr>
        <p:blipFill>
          <a:blip r:embed="rId5"/>
          <a:stretch>
            <a:fillRect/>
          </a:stretch>
        </p:blipFill>
        <p:spPr>
          <a:xfrm>
            <a:off x="635619" y="1852752"/>
            <a:ext cx="2768600" cy="3479800"/>
          </a:xfrm>
          <a:prstGeom prst="rect">
            <a:avLst/>
          </a:prstGeom>
        </p:spPr>
      </p:pic>
      <p:pic>
        <p:nvPicPr>
          <p:cNvPr id="5" name="图片 4">
            <a:extLst>
              <a:ext uri="{FF2B5EF4-FFF2-40B4-BE49-F238E27FC236}">
                <a16:creationId xmlns:a16="http://schemas.microsoft.com/office/drawing/2014/main" id="{1D94FA13-0512-D98E-AB03-DB996D3CBB14}"/>
              </a:ext>
            </a:extLst>
          </p:cNvPr>
          <p:cNvPicPr>
            <a:picLocks noChangeAspect="1"/>
          </p:cNvPicPr>
          <p:nvPr/>
        </p:nvPicPr>
        <p:blipFill>
          <a:blip r:embed="rId6"/>
          <a:stretch>
            <a:fillRect/>
          </a:stretch>
        </p:blipFill>
        <p:spPr>
          <a:xfrm>
            <a:off x="3739085" y="1230119"/>
            <a:ext cx="4016094" cy="2635950"/>
          </a:xfrm>
          <a:prstGeom prst="rect">
            <a:avLst/>
          </a:prstGeom>
        </p:spPr>
      </p:pic>
      <p:sp>
        <p:nvSpPr>
          <p:cNvPr id="10" name="文本框 9">
            <a:extLst>
              <a:ext uri="{FF2B5EF4-FFF2-40B4-BE49-F238E27FC236}">
                <a16:creationId xmlns:a16="http://schemas.microsoft.com/office/drawing/2014/main" id="{BB09FB12-1F95-85CC-BE9B-33994CF61E1D}"/>
              </a:ext>
            </a:extLst>
          </p:cNvPr>
          <p:cNvSpPr txBox="1"/>
          <p:nvPr/>
        </p:nvSpPr>
        <p:spPr>
          <a:xfrm>
            <a:off x="574304" y="6328260"/>
            <a:ext cx="71808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arxiv.org</a:t>
            </a: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/abs/1710.10903</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9" name="图片 8">
            <a:extLst>
              <a:ext uri="{FF2B5EF4-FFF2-40B4-BE49-F238E27FC236}">
                <a16:creationId xmlns:a16="http://schemas.microsoft.com/office/drawing/2014/main" id="{798520C4-0026-0594-A5F0-9BC55BE073AB}"/>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11" name="Picture 5" descr="Z:\e\建院\logo\uplogo copy.png">
            <a:extLst>
              <a:ext uri="{FF2B5EF4-FFF2-40B4-BE49-F238E27FC236}">
                <a16:creationId xmlns:a16="http://schemas.microsoft.com/office/drawing/2014/main" id="{FE424A10-BF0B-A8E6-1543-6B6549A0E48D}"/>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5613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Pipe</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Line</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262B7D90-779E-CF30-BEC9-14F09FB76AC7}"/>
              </a:ext>
            </a:extLst>
          </p:cNvPr>
          <p:cNvPicPr>
            <a:picLocks noChangeAspect="1"/>
          </p:cNvPicPr>
          <p:nvPr/>
        </p:nvPicPr>
        <p:blipFill>
          <a:blip r:embed="rId3"/>
          <a:stretch>
            <a:fillRect/>
          </a:stretch>
        </p:blipFill>
        <p:spPr>
          <a:xfrm>
            <a:off x="297830" y="2853272"/>
            <a:ext cx="1273321" cy="831849"/>
          </a:xfrm>
          <a:prstGeom prst="rect">
            <a:avLst/>
          </a:prstGeom>
        </p:spPr>
      </p:pic>
      <p:grpSp>
        <p:nvGrpSpPr>
          <p:cNvPr id="26" name="组 14">
            <a:extLst>
              <a:ext uri="{FF2B5EF4-FFF2-40B4-BE49-F238E27FC236}">
                <a16:creationId xmlns:a16="http://schemas.microsoft.com/office/drawing/2014/main" id="{FA547877-4388-4233-6CAD-8452098FF265}"/>
              </a:ext>
            </a:extLst>
          </p:cNvPr>
          <p:cNvGrpSpPr/>
          <p:nvPr/>
        </p:nvGrpSpPr>
        <p:grpSpPr>
          <a:xfrm>
            <a:off x="4165838" y="2504431"/>
            <a:ext cx="1309927" cy="1789268"/>
            <a:chOff x="4155989" y="2513640"/>
            <a:chExt cx="4026184" cy="4038223"/>
          </a:xfrm>
        </p:grpSpPr>
        <p:pic>
          <p:nvPicPr>
            <p:cNvPr id="27" name="图片 26">
              <a:extLst>
                <a:ext uri="{FF2B5EF4-FFF2-40B4-BE49-F238E27FC236}">
                  <a16:creationId xmlns:a16="http://schemas.microsoft.com/office/drawing/2014/main" id="{22015BEE-CC61-1CB2-995A-35E1756036A2}"/>
                </a:ext>
              </a:extLst>
            </p:cNvPr>
            <p:cNvPicPr>
              <a:picLocks noChangeAspect="1"/>
            </p:cNvPicPr>
            <p:nvPr/>
          </p:nvPicPr>
          <p:blipFill>
            <a:blip r:embed="rId4"/>
            <a:stretch>
              <a:fillRect/>
            </a:stretch>
          </p:blipFill>
          <p:spPr>
            <a:xfrm>
              <a:off x="4512190" y="2513640"/>
              <a:ext cx="3669983" cy="3689131"/>
            </a:xfrm>
            <a:prstGeom prst="rect">
              <a:avLst/>
            </a:prstGeom>
          </p:spPr>
        </p:pic>
        <p:sp>
          <p:nvSpPr>
            <p:cNvPr id="28" name="文本框 27">
              <a:extLst>
                <a:ext uri="{FF2B5EF4-FFF2-40B4-BE49-F238E27FC236}">
                  <a16:creationId xmlns:a16="http://schemas.microsoft.com/office/drawing/2014/main" id="{89A8F128-3104-BF5B-4506-AFBB518207B8}"/>
                </a:ext>
              </a:extLst>
            </p:cNvPr>
            <p:cNvSpPr txBox="1"/>
            <p:nvPr/>
          </p:nvSpPr>
          <p:spPr>
            <a:xfrm>
              <a:off x="4158048" y="2620233"/>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1</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9" name="文本框 28">
              <a:extLst>
                <a:ext uri="{FF2B5EF4-FFF2-40B4-BE49-F238E27FC236}">
                  <a16:creationId xmlns:a16="http://schemas.microsoft.com/office/drawing/2014/main" id="{7D8A498F-A00C-A475-CFA4-1B24A276FED3}"/>
                </a:ext>
              </a:extLst>
            </p:cNvPr>
            <p:cNvSpPr txBox="1"/>
            <p:nvPr/>
          </p:nvSpPr>
          <p:spPr>
            <a:xfrm>
              <a:off x="4158048" y="2972404"/>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2</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0" name="文本框 29">
              <a:extLst>
                <a:ext uri="{FF2B5EF4-FFF2-40B4-BE49-F238E27FC236}">
                  <a16:creationId xmlns:a16="http://schemas.microsoft.com/office/drawing/2014/main" id="{0F9BB63B-3379-0686-F703-7B435AADB55D}"/>
                </a:ext>
              </a:extLst>
            </p:cNvPr>
            <p:cNvSpPr txBox="1"/>
            <p:nvPr/>
          </p:nvSpPr>
          <p:spPr>
            <a:xfrm>
              <a:off x="4164227" y="3349279"/>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3</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1" name="文本框 30">
              <a:extLst>
                <a:ext uri="{FF2B5EF4-FFF2-40B4-BE49-F238E27FC236}">
                  <a16:creationId xmlns:a16="http://schemas.microsoft.com/office/drawing/2014/main" id="{4398CA74-839A-B357-BA70-AC763EBC707C}"/>
                </a:ext>
              </a:extLst>
            </p:cNvPr>
            <p:cNvSpPr txBox="1"/>
            <p:nvPr/>
          </p:nvSpPr>
          <p:spPr>
            <a:xfrm>
              <a:off x="4158048" y="3701447"/>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4</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2" name="文本框 31">
              <a:extLst>
                <a:ext uri="{FF2B5EF4-FFF2-40B4-BE49-F238E27FC236}">
                  <a16:creationId xmlns:a16="http://schemas.microsoft.com/office/drawing/2014/main" id="{939A19E5-806B-1449-D2ED-AD5D5171CA37}"/>
                </a:ext>
              </a:extLst>
            </p:cNvPr>
            <p:cNvSpPr txBox="1"/>
            <p:nvPr/>
          </p:nvSpPr>
          <p:spPr>
            <a:xfrm>
              <a:off x="4158048" y="4072150"/>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5</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3" name="文本框 32">
              <a:extLst>
                <a:ext uri="{FF2B5EF4-FFF2-40B4-BE49-F238E27FC236}">
                  <a16:creationId xmlns:a16="http://schemas.microsoft.com/office/drawing/2014/main" id="{0E4B9CAA-957C-6348-AF99-52FCCE0A3112}"/>
                </a:ext>
              </a:extLst>
            </p:cNvPr>
            <p:cNvSpPr txBox="1"/>
            <p:nvPr/>
          </p:nvSpPr>
          <p:spPr>
            <a:xfrm>
              <a:off x="4158048" y="4430497"/>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6</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4" name="文本框 33">
              <a:extLst>
                <a:ext uri="{FF2B5EF4-FFF2-40B4-BE49-F238E27FC236}">
                  <a16:creationId xmlns:a16="http://schemas.microsoft.com/office/drawing/2014/main" id="{700E9231-94E3-7B5A-116B-FAC98F45ED22}"/>
                </a:ext>
              </a:extLst>
            </p:cNvPr>
            <p:cNvSpPr txBox="1"/>
            <p:nvPr/>
          </p:nvSpPr>
          <p:spPr>
            <a:xfrm>
              <a:off x="4158048" y="4776024"/>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7</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5" name="文本框 34">
              <a:extLst>
                <a:ext uri="{FF2B5EF4-FFF2-40B4-BE49-F238E27FC236}">
                  <a16:creationId xmlns:a16="http://schemas.microsoft.com/office/drawing/2014/main" id="{9159C9C0-9987-EF37-914C-55246EAB52DF}"/>
                </a:ext>
              </a:extLst>
            </p:cNvPr>
            <p:cNvSpPr txBox="1"/>
            <p:nvPr/>
          </p:nvSpPr>
          <p:spPr>
            <a:xfrm>
              <a:off x="4155989" y="5132775"/>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8</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6" name="文本框 35">
              <a:extLst>
                <a:ext uri="{FF2B5EF4-FFF2-40B4-BE49-F238E27FC236}">
                  <a16:creationId xmlns:a16="http://schemas.microsoft.com/office/drawing/2014/main" id="{474FB2C1-F1D5-8317-A3E0-D49629E27DBE}"/>
                </a:ext>
              </a:extLst>
            </p:cNvPr>
            <p:cNvSpPr txBox="1"/>
            <p:nvPr/>
          </p:nvSpPr>
          <p:spPr>
            <a:xfrm>
              <a:off x="4162172" y="5515839"/>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9</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7" name="文本框 36">
              <a:extLst>
                <a:ext uri="{FF2B5EF4-FFF2-40B4-BE49-F238E27FC236}">
                  <a16:creationId xmlns:a16="http://schemas.microsoft.com/office/drawing/2014/main" id="{6A846CD7-EC43-83A4-BADB-893D5BC6711B}"/>
                </a:ext>
              </a:extLst>
            </p:cNvPr>
            <p:cNvSpPr txBox="1"/>
            <p:nvPr/>
          </p:nvSpPr>
          <p:spPr>
            <a:xfrm>
              <a:off x="4162175" y="5886534"/>
              <a:ext cx="409828" cy="665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a:ln>
                    <a:noFill/>
                  </a:ln>
                  <a:solidFill>
                    <a:prstClr val="black"/>
                  </a:solidFill>
                  <a:effectLst/>
                  <a:uLnTx/>
                  <a:uFillTx/>
                  <a:latin typeface="Calibri" panose="020F0502020204030204"/>
                  <a:ea typeface="宋体" panose="02010600030101010101" pitchFamily="2" charset="-122"/>
                  <a:cs typeface="+mn-cs"/>
                </a:rPr>
                <a:t>10</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grpSp>
      <p:cxnSp>
        <p:nvCxnSpPr>
          <p:cNvPr id="38" name="直线箭头连接符 37">
            <a:extLst>
              <a:ext uri="{FF2B5EF4-FFF2-40B4-BE49-F238E27FC236}">
                <a16:creationId xmlns:a16="http://schemas.microsoft.com/office/drawing/2014/main" id="{99E4146F-6D04-B83C-1EBA-53671E716C27}"/>
              </a:ext>
            </a:extLst>
          </p:cNvPr>
          <p:cNvCxnSpPr/>
          <p:nvPr/>
        </p:nvCxnSpPr>
        <p:spPr>
          <a:xfrm flipV="1">
            <a:off x="1668206" y="3264920"/>
            <a:ext cx="318774" cy="4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7FD6C100-CBE8-2942-0EA2-66048C15EEFA}"/>
              </a:ext>
            </a:extLst>
          </p:cNvPr>
          <p:cNvSpPr txBox="1"/>
          <p:nvPr/>
        </p:nvSpPr>
        <p:spPr>
          <a:xfrm>
            <a:off x="4281058" y="2218515"/>
            <a:ext cx="15639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Node Vectors </a:t>
            </a:r>
            <a:endParaRPr kumimoji="1"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cxnSp>
        <p:nvCxnSpPr>
          <p:cNvPr id="40" name="直线箭头连接符 39">
            <a:extLst>
              <a:ext uri="{FF2B5EF4-FFF2-40B4-BE49-F238E27FC236}">
                <a16:creationId xmlns:a16="http://schemas.microsoft.com/office/drawing/2014/main" id="{4E89B097-9288-4B22-62DA-A1F281E6D986}"/>
              </a:ext>
            </a:extLst>
          </p:cNvPr>
          <p:cNvCxnSpPr/>
          <p:nvPr/>
        </p:nvCxnSpPr>
        <p:spPr>
          <a:xfrm flipV="1">
            <a:off x="3736833" y="3321102"/>
            <a:ext cx="318774" cy="4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表格 40">
            <a:extLst>
              <a:ext uri="{FF2B5EF4-FFF2-40B4-BE49-F238E27FC236}">
                <a16:creationId xmlns:a16="http://schemas.microsoft.com/office/drawing/2014/main" id="{D6D805CE-EB51-1C3D-5AA4-78A6FAFD96DC}"/>
              </a:ext>
            </a:extLst>
          </p:cNvPr>
          <p:cNvGraphicFramePr>
            <a:graphicFrameLocks noGrp="1"/>
          </p:cNvGraphicFramePr>
          <p:nvPr/>
        </p:nvGraphicFramePr>
        <p:xfrm>
          <a:off x="6096000" y="2861657"/>
          <a:ext cx="2741880" cy="259080"/>
        </p:xfrm>
        <a:graphic>
          <a:graphicData uri="http://schemas.openxmlformats.org/drawingml/2006/table">
            <a:tbl>
              <a:tblPr firstRow="1" bandRow="1">
                <a:tableStyleId>{5C22544A-7EE6-4342-B048-85BDC9FD1C3A}</a:tableStyleId>
              </a:tblPr>
              <a:tblGrid>
                <a:gridCol w="274188">
                  <a:extLst>
                    <a:ext uri="{9D8B030D-6E8A-4147-A177-3AD203B41FA5}">
                      <a16:colId xmlns:a16="http://schemas.microsoft.com/office/drawing/2014/main" val="20000"/>
                    </a:ext>
                  </a:extLst>
                </a:gridCol>
                <a:gridCol w="274188">
                  <a:extLst>
                    <a:ext uri="{9D8B030D-6E8A-4147-A177-3AD203B41FA5}">
                      <a16:colId xmlns:a16="http://schemas.microsoft.com/office/drawing/2014/main" val="20001"/>
                    </a:ext>
                  </a:extLst>
                </a:gridCol>
                <a:gridCol w="274188">
                  <a:extLst>
                    <a:ext uri="{9D8B030D-6E8A-4147-A177-3AD203B41FA5}">
                      <a16:colId xmlns:a16="http://schemas.microsoft.com/office/drawing/2014/main" val="20002"/>
                    </a:ext>
                  </a:extLst>
                </a:gridCol>
                <a:gridCol w="274188">
                  <a:extLst>
                    <a:ext uri="{9D8B030D-6E8A-4147-A177-3AD203B41FA5}">
                      <a16:colId xmlns:a16="http://schemas.microsoft.com/office/drawing/2014/main" val="20003"/>
                    </a:ext>
                  </a:extLst>
                </a:gridCol>
                <a:gridCol w="274188">
                  <a:extLst>
                    <a:ext uri="{9D8B030D-6E8A-4147-A177-3AD203B41FA5}">
                      <a16:colId xmlns:a16="http://schemas.microsoft.com/office/drawing/2014/main" val="20004"/>
                    </a:ext>
                  </a:extLst>
                </a:gridCol>
                <a:gridCol w="274188">
                  <a:extLst>
                    <a:ext uri="{9D8B030D-6E8A-4147-A177-3AD203B41FA5}">
                      <a16:colId xmlns:a16="http://schemas.microsoft.com/office/drawing/2014/main" val="20005"/>
                    </a:ext>
                  </a:extLst>
                </a:gridCol>
                <a:gridCol w="274188">
                  <a:extLst>
                    <a:ext uri="{9D8B030D-6E8A-4147-A177-3AD203B41FA5}">
                      <a16:colId xmlns:a16="http://schemas.microsoft.com/office/drawing/2014/main" val="20006"/>
                    </a:ext>
                  </a:extLst>
                </a:gridCol>
                <a:gridCol w="274188">
                  <a:extLst>
                    <a:ext uri="{9D8B030D-6E8A-4147-A177-3AD203B41FA5}">
                      <a16:colId xmlns:a16="http://schemas.microsoft.com/office/drawing/2014/main" val="20007"/>
                    </a:ext>
                  </a:extLst>
                </a:gridCol>
                <a:gridCol w="274188">
                  <a:extLst>
                    <a:ext uri="{9D8B030D-6E8A-4147-A177-3AD203B41FA5}">
                      <a16:colId xmlns:a16="http://schemas.microsoft.com/office/drawing/2014/main" val="20008"/>
                    </a:ext>
                  </a:extLst>
                </a:gridCol>
                <a:gridCol w="274188">
                  <a:extLst>
                    <a:ext uri="{9D8B030D-6E8A-4147-A177-3AD203B41FA5}">
                      <a16:colId xmlns:a16="http://schemas.microsoft.com/office/drawing/2014/main" val="20009"/>
                    </a:ext>
                  </a:extLst>
                </a:gridCol>
              </a:tblGrid>
              <a:tr h="212334">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bl>
          </a:graphicData>
        </a:graphic>
      </p:graphicFrame>
      <p:graphicFrame>
        <p:nvGraphicFramePr>
          <p:cNvPr id="42" name="表格 41">
            <a:extLst>
              <a:ext uri="{FF2B5EF4-FFF2-40B4-BE49-F238E27FC236}">
                <a16:creationId xmlns:a16="http://schemas.microsoft.com/office/drawing/2014/main" id="{D5C1E3F3-8726-CFEF-087C-B47C1E867E84}"/>
              </a:ext>
            </a:extLst>
          </p:cNvPr>
          <p:cNvGraphicFramePr>
            <a:graphicFrameLocks noGrp="1"/>
          </p:cNvGraphicFramePr>
          <p:nvPr/>
        </p:nvGraphicFramePr>
        <p:xfrm>
          <a:off x="6080667" y="3600847"/>
          <a:ext cx="2741880" cy="259080"/>
        </p:xfrm>
        <a:graphic>
          <a:graphicData uri="http://schemas.openxmlformats.org/drawingml/2006/table">
            <a:tbl>
              <a:tblPr firstRow="1" bandRow="1">
                <a:tableStyleId>{5C22544A-7EE6-4342-B048-85BDC9FD1C3A}</a:tableStyleId>
              </a:tblPr>
              <a:tblGrid>
                <a:gridCol w="274188">
                  <a:extLst>
                    <a:ext uri="{9D8B030D-6E8A-4147-A177-3AD203B41FA5}">
                      <a16:colId xmlns:a16="http://schemas.microsoft.com/office/drawing/2014/main" val="20000"/>
                    </a:ext>
                  </a:extLst>
                </a:gridCol>
                <a:gridCol w="274188">
                  <a:extLst>
                    <a:ext uri="{9D8B030D-6E8A-4147-A177-3AD203B41FA5}">
                      <a16:colId xmlns:a16="http://schemas.microsoft.com/office/drawing/2014/main" val="20001"/>
                    </a:ext>
                  </a:extLst>
                </a:gridCol>
                <a:gridCol w="274188">
                  <a:extLst>
                    <a:ext uri="{9D8B030D-6E8A-4147-A177-3AD203B41FA5}">
                      <a16:colId xmlns:a16="http://schemas.microsoft.com/office/drawing/2014/main" val="20002"/>
                    </a:ext>
                  </a:extLst>
                </a:gridCol>
                <a:gridCol w="274188">
                  <a:extLst>
                    <a:ext uri="{9D8B030D-6E8A-4147-A177-3AD203B41FA5}">
                      <a16:colId xmlns:a16="http://schemas.microsoft.com/office/drawing/2014/main" val="20003"/>
                    </a:ext>
                  </a:extLst>
                </a:gridCol>
                <a:gridCol w="274188">
                  <a:extLst>
                    <a:ext uri="{9D8B030D-6E8A-4147-A177-3AD203B41FA5}">
                      <a16:colId xmlns:a16="http://schemas.microsoft.com/office/drawing/2014/main" val="20004"/>
                    </a:ext>
                  </a:extLst>
                </a:gridCol>
                <a:gridCol w="274188">
                  <a:extLst>
                    <a:ext uri="{9D8B030D-6E8A-4147-A177-3AD203B41FA5}">
                      <a16:colId xmlns:a16="http://schemas.microsoft.com/office/drawing/2014/main" val="20005"/>
                    </a:ext>
                  </a:extLst>
                </a:gridCol>
                <a:gridCol w="274188">
                  <a:extLst>
                    <a:ext uri="{9D8B030D-6E8A-4147-A177-3AD203B41FA5}">
                      <a16:colId xmlns:a16="http://schemas.microsoft.com/office/drawing/2014/main" val="20006"/>
                    </a:ext>
                  </a:extLst>
                </a:gridCol>
                <a:gridCol w="274188">
                  <a:extLst>
                    <a:ext uri="{9D8B030D-6E8A-4147-A177-3AD203B41FA5}">
                      <a16:colId xmlns:a16="http://schemas.microsoft.com/office/drawing/2014/main" val="20007"/>
                    </a:ext>
                  </a:extLst>
                </a:gridCol>
                <a:gridCol w="274188">
                  <a:extLst>
                    <a:ext uri="{9D8B030D-6E8A-4147-A177-3AD203B41FA5}">
                      <a16:colId xmlns:a16="http://schemas.microsoft.com/office/drawing/2014/main" val="20008"/>
                    </a:ext>
                  </a:extLst>
                </a:gridCol>
                <a:gridCol w="274188">
                  <a:extLst>
                    <a:ext uri="{9D8B030D-6E8A-4147-A177-3AD203B41FA5}">
                      <a16:colId xmlns:a16="http://schemas.microsoft.com/office/drawing/2014/main" val="20009"/>
                    </a:ext>
                  </a:extLst>
                </a:gridCol>
              </a:tblGrid>
              <a:tr h="212334">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cxnSp>
        <p:nvCxnSpPr>
          <p:cNvPr id="43" name="直线箭头连接符 42">
            <a:extLst>
              <a:ext uri="{FF2B5EF4-FFF2-40B4-BE49-F238E27FC236}">
                <a16:creationId xmlns:a16="http://schemas.microsoft.com/office/drawing/2014/main" id="{3490613B-F082-1E81-E33F-3B349EED2FCB}"/>
              </a:ext>
            </a:extLst>
          </p:cNvPr>
          <p:cNvCxnSpPr/>
          <p:nvPr/>
        </p:nvCxnSpPr>
        <p:spPr>
          <a:xfrm>
            <a:off x="8860681" y="2941894"/>
            <a:ext cx="456366" cy="323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1B81BE12-377F-4298-67C6-62B189B5F8E9}"/>
              </a:ext>
            </a:extLst>
          </p:cNvPr>
          <p:cNvCxnSpPr>
            <a:stCxn id="42" idx="3"/>
          </p:cNvCxnSpPr>
          <p:nvPr/>
        </p:nvCxnSpPr>
        <p:spPr>
          <a:xfrm flipV="1">
            <a:off x="8822547" y="3324148"/>
            <a:ext cx="456366" cy="406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圆角矩形 44">
                <a:extLst>
                  <a:ext uri="{FF2B5EF4-FFF2-40B4-BE49-F238E27FC236}">
                    <a16:creationId xmlns:a16="http://schemas.microsoft.com/office/drawing/2014/main" id="{A6D1C103-476D-7120-24F1-2A7308DC8F0C}"/>
                  </a:ext>
                </a:extLst>
              </p:cNvPr>
              <p:cNvSpPr/>
              <p:nvPr/>
            </p:nvSpPr>
            <p:spPr>
              <a:xfrm>
                <a:off x="9317047" y="3039975"/>
                <a:ext cx="554091" cy="54626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1200" b="0" i="1" u="none" strike="noStrike" kern="1200" cap="none" spc="0" normalizeH="0" baseline="0" noProof="0" dirty="0" smtClean="0">
                          <a:ln>
                            <a:noFill/>
                          </a:ln>
                          <a:solidFill>
                            <a:prstClr val="white"/>
                          </a:solidFill>
                          <a:effectLst/>
                          <a:uLnTx/>
                          <a:uFillTx/>
                          <a:latin typeface="Cambria Math" panose="02040503050406030204" pitchFamily="18" charset="0"/>
                          <a:ea typeface="Cambria Math" panose="02040503050406030204" pitchFamily="18" charset="0"/>
                          <a:cs typeface="+mn-cs"/>
                        </a:rPr>
                        <m:t>𝜎</m:t>
                      </m:r>
                    </m:oMath>
                  </m:oMathPara>
                </a14:m>
                <a:endParaRPr kumimoji="1" lang="zh-CN" altLang="en-US" sz="1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mc:Choice>
        <mc:Fallback xmlns="">
          <p:sp>
            <p:nvSpPr>
              <p:cNvPr id="45" name="圆角矩形 44">
                <a:extLst>
                  <a:ext uri="{FF2B5EF4-FFF2-40B4-BE49-F238E27FC236}">
                    <a16:creationId xmlns:a16="http://schemas.microsoft.com/office/drawing/2014/main" id="{A6D1C103-476D-7120-24F1-2A7308DC8F0C}"/>
                  </a:ext>
                </a:extLst>
              </p:cNvPr>
              <p:cNvSpPr>
                <a:spLocks noRot="1" noChangeAspect="1" noMove="1" noResize="1" noEditPoints="1" noAdjustHandles="1" noChangeArrowheads="1" noChangeShapeType="1" noTextEdit="1"/>
              </p:cNvSpPr>
              <p:nvPr/>
            </p:nvSpPr>
            <p:spPr>
              <a:xfrm>
                <a:off x="9317047" y="3039975"/>
                <a:ext cx="554091" cy="546268"/>
              </a:xfrm>
              <a:prstGeom prst="roundRect">
                <a:avLst/>
              </a:prstGeom>
              <a:blipFill>
                <a:blip r:embed="rId6"/>
                <a:stretch>
                  <a:fillRect/>
                </a:stretch>
              </a:blipFill>
              <a:ln>
                <a:noFill/>
              </a:ln>
            </p:spPr>
            <p:txBody>
              <a:bodyPr/>
              <a:lstStyle/>
              <a:p>
                <a:r>
                  <a:rPr lang="zh-CN" altLang="en-US">
                    <a:noFill/>
                  </a:rPr>
                  <a:t> </a:t>
                </a:r>
              </a:p>
            </p:txBody>
          </p:sp>
        </mc:Fallback>
      </mc:AlternateContent>
      <p:cxnSp>
        <p:nvCxnSpPr>
          <p:cNvPr id="46" name="直线箭头连接符 45">
            <a:extLst>
              <a:ext uri="{FF2B5EF4-FFF2-40B4-BE49-F238E27FC236}">
                <a16:creationId xmlns:a16="http://schemas.microsoft.com/office/drawing/2014/main" id="{C9A3C114-16FB-A170-E76E-D41BFF6357F6}"/>
              </a:ext>
            </a:extLst>
          </p:cNvPr>
          <p:cNvCxnSpPr>
            <a:cxnSpLocks/>
          </p:cNvCxnSpPr>
          <p:nvPr/>
        </p:nvCxnSpPr>
        <p:spPr>
          <a:xfrm>
            <a:off x="5499798" y="2807015"/>
            <a:ext cx="547500" cy="169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E2CA3946-3331-4C92-ACE8-7C177FAF5B96}"/>
              </a:ext>
            </a:extLst>
          </p:cNvPr>
          <p:cNvCxnSpPr>
            <a:cxnSpLocks/>
          </p:cNvCxnSpPr>
          <p:nvPr/>
        </p:nvCxnSpPr>
        <p:spPr>
          <a:xfrm flipV="1">
            <a:off x="5499798" y="3746081"/>
            <a:ext cx="547500" cy="129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270C253F-16B5-CA16-F2C5-9C32B1C4885F}"/>
              </a:ext>
            </a:extLst>
          </p:cNvPr>
          <p:cNvCxnSpPr>
            <a:cxnSpLocks/>
          </p:cNvCxnSpPr>
          <p:nvPr/>
        </p:nvCxnSpPr>
        <p:spPr>
          <a:xfrm>
            <a:off x="9871138" y="3321102"/>
            <a:ext cx="3040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35F7A073-351B-66F9-A41E-1BC0A2268651}"/>
              </a:ext>
            </a:extLst>
          </p:cNvPr>
          <p:cNvSpPr txBox="1"/>
          <p:nvPr/>
        </p:nvSpPr>
        <p:spPr>
          <a:xfrm>
            <a:off x="525003" y="2229643"/>
            <a:ext cx="1143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Network</a:t>
            </a:r>
            <a:endParaRPr kumimoji="1"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50" name="文本框 49">
            <a:extLst>
              <a:ext uri="{FF2B5EF4-FFF2-40B4-BE49-F238E27FC236}">
                <a16:creationId xmlns:a16="http://schemas.microsoft.com/office/drawing/2014/main" id="{4FEAA983-53CA-16D1-F223-CD6B2F63BC8E}"/>
              </a:ext>
            </a:extLst>
          </p:cNvPr>
          <p:cNvSpPr txBox="1"/>
          <p:nvPr/>
        </p:nvSpPr>
        <p:spPr>
          <a:xfrm>
            <a:off x="1986980" y="2236632"/>
            <a:ext cx="271815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Graph Attention Network</a:t>
            </a:r>
            <a:endParaRPr kumimoji="1"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73" name="内容占位符 39">
            <a:extLst>
              <a:ext uri="{FF2B5EF4-FFF2-40B4-BE49-F238E27FC236}">
                <a16:creationId xmlns:a16="http://schemas.microsoft.com/office/drawing/2014/main" id="{73AF9212-0D5B-7CEF-B07C-758B340016A6}"/>
              </a:ext>
            </a:extLst>
          </p:cNvPr>
          <p:cNvPicPr>
            <a:picLocks noGrp="1" noChangeAspect="1"/>
          </p:cNvPicPr>
          <p:nvPr>
            <p:ph idx="1"/>
          </p:nvPr>
        </p:nvPicPr>
        <p:blipFill>
          <a:blip r:embed="rId7"/>
          <a:stretch>
            <a:fillRect/>
          </a:stretch>
        </p:blipFill>
        <p:spPr>
          <a:xfrm>
            <a:off x="2096223" y="2675908"/>
            <a:ext cx="1610793" cy="1451833"/>
          </a:xfrm>
          <a:prstGeom prst="rect">
            <a:avLst/>
          </a:prstGeom>
        </p:spPr>
      </p:pic>
      <p:sp>
        <p:nvSpPr>
          <p:cNvPr id="74" name="矩形 73">
            <a:extLst>
              <a:ext uri="{FF2B5EF4-FFF2-40B4-BE49-F238E27FC236}">
                <a16:creationId xmlns:a16="http://schemas.microsoft.com/office/drawing/2014/main" id="{6C13C18E-1E26-9DDC-AD95-5D9024C1F619}"/>
              </a:ext>
            </a:extLst>
          </p:cNvPr>
          <p:cNvSpPr/>
          <p:nvPr/>
        </p:nvSpPr>
        <p:spPr>
          <a:xfrm>
            <a:off x="525003" y="6308238"/>
            <a:ext cx="850493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200" b="0" i="0" u="none" strike="noStrike" kern="1200" cap="none" spc="0" normalizeH="0" baseline="0" noProof="0" dirty="0">
                <a:ln>
                  <a:noFill/>
                </a:ln>
                <a:solidFill>
                  <a:prstClr val="black"/>
                </a:solidFill>
                <a:effectLst/>
                <a:uLnTx/>
                <a:uFillTx/>
                <a:latin typeface="Source Sans Pro" panose="020B0503030403020204" pitchFamily="34" charset="0"/>
                <a:ea typeface="宋体" panose="02010600030101010101" pitchFamily="2" charset="-122"/>
                <a:cs typeface="+mn-cs"/>
              </a:rPr>
              <a:t>Gu, W., Gao, F., Lou, X. et al. Discovering latent node Information by graph attention network. Scientific Reports 11, 6967 (2021).</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 name="文本框 2">
            <a:extLst>
              <a:ext uri="{FF2B5EF4-FFF2-40B4-BE49-F238E27FC236}">
                <a16:creationId xmlns:a16="http://schemas.microsoft.com/office/drawing/2014/main" id="{0376382A-F9BD-2BEB-9E10-B8DE7B7B7F76}"/>
              </a:ext>
            </a:extLst>
          </p:cNvPr>
          <p:cNvSpPr txBox="1"/>
          <p:nvPr/>
        </p:nvSpPr>
        <p:spPr>
          <a:xfrm>
            <a:off x="6648418" y="2422366"/>
            <a:ext cx="156395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Node Vectors </a:t>
            </a:r>
            <a:endParaRPr kumimoji="1"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4" name="文本框 3">
            <a:extLst>
              <a:ext uri="{FF2B5EF4-FFF2-40B4-BE49-F238E27FC236}">
                <a16:creationId xmlns:a16="http://schemas.microsoft.com/office/drawing/2014/main" id="{A349AF25-1B77-8D96-5C37-C32981D81813}"/>
              </a:ext>
            </a:extLst>
          </p:cNvPr>
          <p:cNvSpPr txBox="1"/>
          <p:nvPr/>
        </p:nvSpPr>
        <p:spPr>
          <a:xfrm>
            <a:off x="6651087" y="4031520"/>
            <a:ext cx="156395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Node Vectors </a:t>
            </a:r>
            <a:endParaRPr kumimoji="1"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6" name="图片 5">
            <a:extLst>
              <a:ext uri="{FF2B5EF4-FFF2-40B4-BE49-F238E27FC236}">
                <a16:creationId xmlns:a16="http://schemas.microsoft.com/office/drawing/2014/main" id="{5B95E179-FCB0-9316-8CA8-AEA5A559A825}"/>
              </a:ext>
            </a:extLst>
          </p:cNvPr>
          <p:cNvPicPr>
            <a:picLocks noChangeAspect="1"/>
          </p:cNvPicPr>
          <p:nvPr/>
        </p:nvPicPr>
        <p:blipFill>
          <a:blip r:embed="rId8"/>
          <a:stretch>
            <a:fillRect/>
          </a:stretch>
        </p:blipFill>
        <p:spPr>
          <a:xfrm>
            <a:off x="10407929" y="2596791"/>
            <a:ext cx="1486241" cy="1539911"/>
          </a:xfrm>
          <a:prstGeom prst="rect">
            <a:avLst/>
          </a:prstGeom>
        </p:spPr>
      </p:pic>
      <p:sp>
        <p:nvSpPr>
          <p:cNvPr id="9" name="文本框 8">
            <a:extLst>
              <a:ext uri="{FF2B5EF4-FFF2-40B4-BE49-F238E27FC236}">
                <a16:creationId xmlns:a16="http://schemas.microsoft.com/office/drawing/2014/main" id="{8B377A23-A463-E53A-FF03-38A6A3779F8D}"/>
              </a:ext>
            </a:extLst>
          </p:cNvPr>
          <p:cNvSpPr txBox="1"/>
          <p:nvPr/>
        </p:nvSpPr>
        <p:spPr>
          <a:xfrm>
            <a:off x="10407929" y="2005799"/>
            <a:ext cx="177673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Connection</a:t>
            </a:r>
            <a:r>
              <a:rPr kumimoji="1"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Probability</a:t>
            </a:r>
            <a:r>
              <a:rPr kumimoji="1"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Matrix</a:t>
            </a:r>
            <a:endParaRPr kumimoji="1"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cxnSp>
        <p:nvCxnSpPr>
          <p:cNvPr id="10" name="直线箭头连接符 9">
            <a:extLst>
              <a:ext uri="{FF2B5EF4-FFF2-40B4-BE49-F238E27FC236}">
                <a16:creationId xmlns:a16="http://schemas.microsoft.com/office/drawing/2014/main" id="{5AB81D90-6011-532B-474D-998B257D7AC4}"/>
              </a:ext>
            </a:extLst>
          </p:cNvPr>
          <p:cNvCxnSpPr/>
          <p:nvPr/>
        </p:nvCxnSpPr>
        <p:spPr>
          <a:xfrm flipH="1">
            <a:off x="1832110" y="4962414"/>
            <a:ext cx="8025809" cy="11303"/>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4846ACA-3EE8-7688-3868-69752DCAF19F}"/>
              </a:ext>
            </a:extLst>
          </p:cNvPr>
          <p:cNvSpPr txBox="1"/>
          <p:nvPr/>
        </p:nvSpPr>
        <p:spPr>
          <a:xfrm>
            <a:off x="4981977" y="5087117"/>
            <a:ext cx="15736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Backward</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5" name="图片 4">
            <a:extLst>
              <a:ext uri="{FF2B5EF4-FFF2-40B4-BE49-F238E27FC236}">
                <a16:creationId xmlns:a16="http://schemas.microsoft.com/office/drawing/2014/main" id="{688CF4A4-BA23-5219-92D8-9EDA2FB205C8}"/>
              </a:ext>
            </a:extLst>
          </p:cNvPr>
          <p:cNvPicPr>
            <a:picLocks noChangeAspect="1"/>
          </p:cNvPicPr>
          <p:nvPr/>
        </p:nvPicPr>
        <p:blipFill>
          <a:blip r:embed="rId9"/>
          <a:stretch>
            <a:fillRect/>
          </a:stretch>
        </p:blipFill>
        <p:spPr>
          <a:xfrm>
            <a:off x="11502886" y="6303184"/>
            <a:ext cx="465794" cy="465794"/>
          </a:xfrm>
          <a:prstGeom prst="rect">
            <a:avLst/>
          </a:prstGeom>
        </p:spPr>
      </p:pic>
      <p:pic>
        <p:nvPicPr>
          <p:cNvPr id="12" name="Picture 5" descr="Z:\e\建院\logo\uplogo copy.png">
            <a:extLst>
              <a:ext uri="{FF2B5EF4-FFF2-40B4-BE49-F238E27FC236}">
                <a16:creationId xmlns:a16="http://schemas.microsoft.com/office/drawing/2014/main" id="{ABD0B4AE-823A-2725-A3BE-A263C7F1B88B}"/>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06352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74026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Graph</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Attention</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Network</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for</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Large</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Networks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B703DCCE-F00B-9196-9C80-57BCE74A11CB}"/>
              </a:ext>
            </a:extLst>
          </p:cNvPr>
          <p:cNvPicPr>
            <a:picLocks noChangeAspect="1"/>
          </p:cNvPicPr>
          <p:nvPr/>
        </p:nvPicPr>
        <p:blipFill>
          <a:blip r:embed="rId3"/>
          <a:stretch>
            <a:fillRect/>
          </a:stretch>
        </p:blipFill>
        <p:spPr>
          <a:xfrm>
            <a:off x="331434" y="1136224"/>
            <a:ext cx="7686022" cy="4272592"/>
          </a:xfrm>
          <a:prstGeom prst="rect">
            <a:avLst/>
          </a:prstGeom>
        </p:spPr>
      </p:pic>
      <p:pic>
        <p:nvPicPr>
          <p:cNvPr id="2" name="图片 1">
            <a:extLst>
              <a:ext uri="{FF2B5EF4-FFF2-40B4-BE49-F238E27FC236}">
                <a16:creationId xmlns:a16="http://schemas.microsoft.com/office/drawing/2014/main" id="{DB66FE1E-7793-AF24-AFAC-34C7D96C0BE7}"/>
              </a:ext>
            </a:extLst>
          </p:cNvPr>
          <p:cNvPicPr>
            <a:picLocks noChangeAspect="1"/>
          </p:cNvPicPr>
          <p:nvPr/>
        </p:nvPicPr>
        <p:blipFill>
          <a:blip r:embed="rId4"/>
          <a:stretch>
            <a:fillRect/>
          </a:stretch>
        </p:blipFill>
        <p:spPr>
          <a:xfrm>
            <a:off x="8403481" y="1817237"/>
            <a:ext cx="3561136" cy="649515"/>
          </a:xfrm>
          <a:prstGeom prst="rect">
            <a:avLst/>
          </a:prstGeom>
        </p:spPr>
      </p:pic>
      <p:pic>
        <p:nvPicPr>
          <p:cNvPr id="3" name="图片 2">
            <a:extLst>
              <a:ext uri="{FF2B5EF4-FFF2-40B4-BE49-F238E27FC236}">
                <a16:creationId xmlns:a16="http://schemas.microsoft.com/office/drawing/2014/main" id="{F0EEFF93-C241-59DD-BC71-23E640143ACB}"/>
              </a:ext>
            </a:extLst>
          </p:cNvPr>
          <p:cNvPicPr>
            <a:picLocks noChangeAspect="1"/>
          </p:cNvPicPr>
          <p:nvPr/>
        </p:nvPicPr>
        <p:blipFill>
          <a:blip r:embed="rId5"/>
          <a:stretch>
            <a:fillRect/>
          </a:stretch>
        </p:blipFill>
        <p:spPr>
          <a:xfrm>
            <a:off x="8577330" y="4266487"/>
            <a:ext cx="2557064" cy="646291"/>
          </a:xfrm>
          <a:prstGeom prst="rect">
            <a:avLst/>
          </a:prstGeom>
        </p:spPr>
      </p:pic>
      <p:pic>
        <p:nvPicPr>
          <p:cNvPr id="4" name="图片 3">
            <a:extLst>
              <a:ext uri="{FF2B5EF4-FFF2-40B4-BE49-F238E27FC236}">
                <a16:creationId xmlns:a16="http://schemas.microsoft.com/office/drawing/2014/main" id="{89FEC43C-043D-9BBC-9D8E-68324D0FAD5D}"/>
              </a:ext>
            </a:extLst>
          </p:cNvPr>
          <p:cNvPicPr>
            <a:picLocks noChangeAspect="1"/>
          </p:cNvPicPr>
          <p:nvPr/>
        </p:nvPicPr>
        <p:blipFill>
          <a:blip r:embed="rId6"/>
          <a:stretch>
            <a:fillRect/>
          </a:stretch>
        </p:blipFill>
        <p:spPr>
          <a:xfrm>
            <a:off x="7555700" y="5189860"/>
            <a:ext cx="4446427" cy="646283"/>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B7ACFDB-7121-C0C0-6B14-5F7C9953D7B6}"/>
                  </a:ext>
                </a:extLst>
              </p:cNvPr>
              <p:cNvSpPr txBox="1"/>
              <p:nvPr/>
            </p:nvSpPr>
            <p:spPr>
              <a:xfrm>
                <a:off x="8577330" y="3320966"/>
                <a:ext cx="1187313" cy="3085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e>
                        <m:sub>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𝑖𝑗</m:t>
                          </m:r>
                        </m:sub>
                      </m:sSub>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Sup>
                        <m:sSubSupPr>
                          <m:ctrlPr>
                            <a:rPr kumimoji="1"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1"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up>
                          <m:r>
                            <a:rPr kumimoji="1"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Sup>
                        <m:sSubSupPr>
                          <m:ctrlPr>
                            <a:rPr kumimoji="1"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1"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1"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sub>
                        <m:sup>
                          <m:r>
                            <a:rPr kumimoji="1"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oMath>
                  </m:oMathPara>
                </a14:m>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mc:Choice>
        <mc:Fallback xmlns="">
          <p:sp>
            <p:nvSpPr>
              <p:cNvPr id="5" name="文本框 4">
                <a:extLst>
                  <a:ext uri="{FF2B5EF4-FFF2-40B4-BE49-F238E27FC236}">
                    <a16:creationId xmlns:a16="http://schemas.microsoft.com/office/drawing/2014/main" id="{8B7ACFDB-7121-C0C0-6B14-5F7C9953D7B6}"/>
                  </a:ext>
                </a:extLst>
              </p:cNvPr>
              <p:cNvSpPr txBox="1">
                <a:spLocks noRot="1" noChangeAspect="1" noMove="1" noResize="1" noEditPoints="1" noAdjustHandles="1" noChangeArrowheads="1" noChangeShapeType="1" noTextEdit="1"/>
              </p:cNvSpPr>
              <p:nvPr/>
            </p:nvSpPr>
            <p:spPr>
              <a:xfrm>
                <a:off x="8577330" y="3320966"/>
                <a:ext cx="1187313" cy="308546"/>
              </a:xfrm>
              <a:prstGeom prst="rect">
                <a:avLst/>
              </a:prstGeom>
              <a:blipFill>
                <a:blip r:embed="rId8"/>
                <a:stretch>
                  <a:fillRect l="-3191" r="-2128" b="-24000"/>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200" b="0" i="0" u="none" strike="noStrike" kern="1200" cap="none" spc="0" normalizeH="0" baseline="0" noProof="0" dirty="0">
                <a:ln>
                  <a:noFill/>
                </a:ln>
                <a:solidFill>
                  <a:prstClr val="black"/>
                </a:solidFill>
                <a:effectLst/>
                <a:uLnTx/>
                <a:uFillTx/>
                <a:latin typeface="Source Sans Pro" panose="020B0503030403020204" pitchFamily="34" charset="0"/>
                <a:ea typeface="宋体" panose="02010600030101010101" pitchFamily="2" charset="-122"/>
                <a:cs typeface="+mn-cs"/>
              </a:rPr>
              <a:t>Gu, W., Gao, F., Lou, X. et al. Discovering latent node Information by graph attention network. Scientific Reports 11, 6967 (2021).</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11" name="图片 10">
            <a:extLst>
              <a:ext uri="{FF2B5EF4-FFF2-40B4-BE49-F238E27FC236}">
                <a16:creationId xmlns:a16="http://schemas.microsoft.com/office/drawing/2014/main" id="{E47AC98D-8FE4-9ACC-5224-761858A2FF32}"/>
              </a:ext>
            </a:extLst>
          </p:cNvPr>
          <p:cNvPicPr>
            <a:picLocks noChangeAspect="1"/>
          </p:cNvPicPr>
          <p:nvPr/>
        </p:nvPicPr>
        <p:blipFill>
          <a:blip r:embed="rId9"/>
          <a:stretch>
            <a:fillRect/>
          </a:stretch>
        </p:blipFill>
        <p:spPr>
          <a:xfrm>
            <a:off x="11502886" y="6303184"/>
            <a:ext cx="465794" cy="465794"/>
          </a:xfrm>
          <a:prstGeom prst="rect">
            <a:avLst/>
          </a:prstGeom>
        </p:spPr>
      </p:pic>
      <p:pic>
        <p:nvPicPr>
          <p:cNvPr id="12" name="Picture 5" descr="Z:\e\建院\logo\uplogo copy.png">
            <a:extLst>
              <a:ext uri="{FF2B5EF4-FFF2-40B4-BE49-F238E27FC236}">
                <a16:creationId xmlns:a16="http://schemas.microsoft.com/office/drawing/2014/main" id="{CFE39E63-8ECC-6FB5-5FE4-FCDD68039986}"/>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54821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Results</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Link</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Prediction</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200" b="0" i="0" u="none" strike="noStrike" kern="1200" cap="none" spc="0" normalizeH="0" baseline="0" noProof="0" dirty="0">
                <a:ln>
                  <a:noFill/>
                </a:ln>
                <a:solidFill>
                  <a:prstClr val="black"/>
                </a:solidFill>
                <a:effectLst/>
                <a:uLnTx/>
                <a:uFillTx/>
                <a:latin typeface="Source Sans Pro" panose="020B0503030403020204" pitchFamily="34" charset="0"/>
                <a:ea typeface="宋体" panose="02010600030101010101" pitchFamily="2" charset="-122"/>
                <a:cs typeface="+mn-cs"/>
              </a:rPr>
              <a:t>Gu, W., Gao, F., Lou, X. et al. Discovering latent node Information by graph attention network. Scientific Reports 11, 6967 (2021).</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10" name="图片 9">
            <a:extLst>
              <a:ext uri="{FF2B5EF4-FFF2-40B4-BE49-F238E27FC236}">
                <a16:creationId xmlns:a16="http://schemas.microsoft.com/office/drawing/2014/main" id="{A7EF8F79-435C-7A42-A0B4-D526B019196D}"/>
              </a:ext>
            </a:extLst>
          </p:cNvPr>
          <p:cNvPicPr>
            <a:picLocks noChangeAspect="1"/>
          </p:cNvPicPr>
          <p:nvPr/>
        </p:nvPicPr>
        <p:blipFill>
          <a:blip r:embed="rId3"/>
          <a:stretch>
            <a:fillRect/>
          </a:stretch>
        </p:blipFill>
        <p:spPr>
          <a:xfrm>
            <a:off x="1493948" y="1585395"/>
            <a:ext cx="8422783" cy="3790252"/>
          </a:xfrm>
          <a:prstGeom prst="rect">
            <a:avLst/>
          </a:prstGeom>
        </p:spPr>
      </p:pic>
      <p:pic>
        <p:nvPicPr>
          <p:cNvPr id="3" name="图片 2">
            <a:extLst>
              <a:ext uri="{FF2B5EF4-FFF2-40B4-BE49-F238E27FC236}">
                <a16:creationId xmlns:a16="http://schemas.microsoft.com/office/drawing/2014/main" id="{52599503-109E-52DB-6114-2F9935E0C11C}"/>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05153680-2202-BC63-858A-A65839E91EF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14690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Pipe</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Line</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262B7D90-779E-CF30-BEC9-14F09FB76AC7}"/>
              </a:ext>
            </a:extLst>
          </p:cNvPr>
          <p:cNvPicPr>
            <a:picLocks noChangeAspect="1"/>
          </p:cNvPicPr>
          <p:nvPr/>
        </p:nvPicPr>
        <p:blipFill>
          <a:blip r:embed="rId3"/>
          <a:stretch>
            <a:fillRect/>
          </a:stretch>
        </p:blipFill>
        <p:spPr>
          <a:xfrm>
            <a:off x="297830" y="2853272"/>
            <a:ext cx="1273321" cy="831849"/>
          </a:xfrm>
          <a:prstGeom prst="rect">
            <a:avLst/>
          </a:prstGeom>
        </p:spPr>
      </p:pic>
      <p:grpSp>
        <p:nvGrpSpPr>
          <p:cNvPr id="26" name="组 14">
            <a:extLst>
              <a:ext uri="{FF2B5EF4-FFF2-40B4-BE49-F238E27FC236}">
                <a16:creationId xmlns:a16="http://schemas.microsoft.com/office/drawing/2014/main" id="{FA547877-4388-4233-6CAD-8452098FF265}"/>
              </a:ext>
            </a:extLst>
          </p:cNvPr>
          <p:cNvGrpSpPr/>
          <p:nvPr/>
        </p:nvGrpSpPr>
        <p:grpSpPr>
          <a:xfrm>
            <a:off x="4798153" y="2449991"/>
            <a:ext cx="1309927" cy="1789268"/>
            <a:chOff x="4155989" y="2513640"/>
            <a:chExt cx="4026184" cy="4038223"/>
          </a:xfrm>
        </p:grpSpPr>
        <p:pic>
          <p:nvPicPr>
            <p:cNvPr id="27" name="图片 26">
              <a:extLst>
                <a:ext uri="{FF2B5EF4-FFF2-40B4-BE49-F238E27FC236}">
                  <a16:creationId xmlns:a16="http://schemas.microsoft.com/office/drawing/2014/main" id="{22015BEE-CC61-1CB2-995A-35E1756036A2}"/>
                </a:ext>
              </a:extLst>
            </p:cNvPr>
            <p:cNvPicPr>
              <a:picLocks noChangeAspect="1"/>
            </p:cNvPicPr>
            <p:nvPr/>
          </p:nvPicPr>
          <p:blipFill>
            <a:blip r:embed="rId4"/>
            <a:stretch>
              <a:fillRect/>
            </a:stretch>
          </p:blipFill>
          <p:spPr>
            <a:xfrm>
              <a:off x="4512190" y="2513640"/>
              <a:ext cx="3669983" cy="3689131"/>
            </a:xfrm>
            <a:prstGeom prst="rect">
              <a:avLst/>
            </a:prstGeom>
          </p:spPr>
        </p:pic>
        <p:sp>
          <p:nvSpPr>
            <p:cNvPr id="28" name="文本框 27">
              <a:extLst>
                <a:ext uri="{FF2B5EF4-FFF2-40B4-BE49-F238E27FC236}">
                  <a16:creationId xmlns:a16="http://schemas.microsoft.com/office/drawing/2014/main" id="{89A8F128-3104-BF5B-4506-AFBB518207B8}"/>
                </a:ext>
              </a:extLst>
            </p:cNvPr>
            <p:cNvSpPr txBox="1"/>
            <p:nvPr/>
          </p:nvSpPr>
          <p:spPr>
            <a:xfrm>
              <a:off x="4158048" y="2620233"/>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1</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9" name="文本框 28">
              <a:extLst>
                <a:ext uri="{FF2B5EF4-FFF2-40B4-BE49-F238E27FC236}">
                  <a16:creationId xmlns:a16="http://schemas.microsoft.com/office/drawing/2014/main" id="{7D8A498F-A00C-A475-CFA4-1B24A276FED3}"/>
                </a:ext>
              </a:extLst>
            </p:cNvPr>
            <p:cNvSpPr txBox="1"/>
            <p:nvPr/>
          </p:nvSpPr>
          <p:spPr>
            <a:xfrm>
              <a:off x="4158048" y="2972404"/>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2</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0" name="文本框 29">
              <a:extLst>
                <a:ext uri="{FF2B5EF4-FFF2-40B4-BE49-F238E27FC236}">
                  <a16:creationId xmlns:a16="http://schemas.microsoft.com/office/drawing/2014/main" id="{0F9BB63B-3379-0686-F703-7B435AADB55D}"/>
                </a:ext>
              </a:extLst>
            </p:cNvPr>
            <p:cNvSpPr txBox="1"/>
            <p:nvPr/>
          </p:nvSpPr>
          <p:spPr>
            <a:xfrm>
              <a:off x="4164227" y="3349279"/>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3</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1" name="文本框 30">
              <a:extLst>
                <a:ext uri="{FF2B5EF4-FFF2-40B4-BE49-F238E27FC236}">
                  <a16:creationId xmlns:a16="http://schemas.microsoft.com/office/drawing/2014/main" id="{4398CA74-839A-B357-BA70-AC763EBC707C}"/>
                </a:ext>
              </a:extLst>
            </p:cNvPr>
            <p:cNvSpPr txBox="1"/>
            <p:nvPr/>
          </p:nvSpPr>
          <p:spPr>
            <a:xfrm>
              <a:off x="4158048" y="3701447"/>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4</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2" name="文本框 31">
              <a:extLst>
                <a:ext uri="{FF2B5EF4-FFF2-40B4-BE49-F238E27FC236}">
                  <a16:creationId xmlns:a16="http://schemas.microsoft.com/office/drawing/2014/main" id="{939A19E5-806B-1449-D2ED-AD5D5171CA37}"/>
                </a:ext>
              </a:extLst>
            </p:cNvPr>
            <p:cNvSpPr txBox="1"/>
            <p:nvPr/>
          </p:nvSpPr>
          <p:spPr>
            <a:xfrm>
              <a:off x="4158048" y="4072150"/>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5</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3" name="文本框 32">
              <a:extLst>
                <a:ext uri="{FF2B5EF4-FFF2-40B4-BE49-F238E27FC236}">
                  <a16:creationId xmlns:a16="http://schemas.microsoft.com/office/drawing/2014/main" id="{0E4B9CAA-957C-6348-AF99-52FCCE0A3112}"/>
                </a:ext>
              </a:extLst>
            </p:cNvPr>
            <p:cNvSpPr txBox="1"/>
            <p:nvPr/>
          </p:nvSpPr>
          <p:spPr>
            <a:xfrm>
              <a:off x="4158048" y="4430497"/>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6</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4" name="文本框 33">
              <a:extLst>
                <a:ext uri="{FF2B5EF4-FFF2-40B4-BE49-F238E27FC236}">
                  <a16:creationId xmlns:a16="http://schemas.microsoft.com/office/drawing/2014/main" id="{700E9231-94E3-7B5A-116B-FAC98F45ED22}"/>
                </a:ext>
              </a:extLst>
            </p:cNvPr>
            <p:cNvSpPr txBox="1"/>
            <p:nvPr/>
          </p:nvSpPr>
          <p:spPr>
            <a:xfrm>
              <a:off x="4158048" y="4776024"/>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7</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5" name="文本框 34">
              <a:extLst>
                <a:ext uri="{FF2B5EF4-FFF2-40B4-BE49-F238E27FC236}">
                  <a16:creationId xmlns:a16="http://schemas.microsoft.com/office/drawing/2014/main" id="{9159C9C0-9987-EF37-914C-55246EAB52DF}"/>
                </a:ext>
              </a:extLst>
            </p:cNvPr>
            <p:cNvSpPr txBox="1"/>
            <p:nvPr/>
          </p:nvSpPr>
          <p:spPr>
            <a:xfrm>
              <a:off x="4155989" y="5132775"/>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8</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6" name="文本框 35">
              <a:extLst>
                <a:ext uri="{FF2B5EF4-FFF2-40B4-BE49-F238E27FC236}">
                  <a16:creationId xmlns:a16="http://schemas.microsoft.com/office/drawing/2014/main" id="{474FB2C1-F1D5-8317-A3E0-D49629E27DBE}"/>
                </a:ext>
              </a:extLst>
            </p:cNvPr>
            <p:cNvSpPr txBox="1"/>
            <p:nvPr/>
          </p:nvSpPr>
          <p:spPr>
            <a:xfrm>
              <a:off x="4162172" y="5515839"/>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9</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7" name="文本框 36">
              <a:extLst>
                <a:ext uri="{FF2B5EF4-FFF2-40B4-BE49-F238E27FC236}">
                  <a16:creationId xmlns:a16="http://schemas.microsoft.com/office/drawing/2014/main" id="{6A846CD7-EC43-83A4-BADB-893D5BC6711B}"/>
                </a:ext>
              </a:extLst>
            </p:cNvPr>
            <p:cNvSpPr txBox="1"/>
            <p:nvPr/>
          </p:nvSpPr>
          <p:spPr>
            <a:xfrm>
              <a:off x="4162175" y="5886534"/>
              <a:ext cx="409828" cy="665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a:ln>
                    <a:noFill/>
                  </a:ln>
                  <a:solidFill>
                    <a:prstClr val="black"/>
                  </a:solidFill>
                  <a:effectLst/>
                  <a:uLnTx/>
                  <a:uFillTx/>
                  <a:latin typeface="Calibri" panose="020F0502020204030204"/>
                  <a:ea typeface="宋体" panose="02010600030101010101" pitchFamily="2" charset="-122"/>
                  <a:cs typeface="+mn-cs"/>
                </a:rPr>
                <a:t>10</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grpSp>
      <p:cxnSp>
        <p:nvCxnSpPr>
          <p:cNvPr id="38" name="直线箭头连接符 37">
            <a:extLst>
              <a:ext uri="{FF2B5EF4-FFF2-40B4-BE49-F238E27FC236}">
                <a16:creationId xmlns:a16="http://schemas.microsoft.com/office/drawing/2014/main" id="{99E4146F-6D04-B83C-1EBA-53671E716C27}"/>
              </a:ext>
            </a:extLst>
          </p:cNvPr>
          <p:cNvCxnSpPr/>
          <p:nvPr/>
        </p:nvCxnSpPr>
        <p:spPr>
          <a:xfrm flipV="1">
            <a:off x="1668206" y="3264920"/>
            <a:ext cx="318774" cy="4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7FD6C100-CBE8-2942-0EA2-66048C15EEFA}"/>
              </a:ext>
            </a:extLst>
          </p:cNvPr>
          <p:cNvSpPr txBox="1"/>
          <p:nvPr/>
        </p:nvSpPr>
        <p:spPr>
          <a:xfrm>
            <a:off x="4913373" y="2031991"/>
            <a:ext cx="156395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Node Vectors </a:t>
            </a:r>
            <a:endParaRPr kumimoji="1"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cxnSp>
        <p:nvCxnSpPr>
          <p:cNvPr id="40" name="直线箭头连接符 39">
            <a:extLst>
              <a:ext uri="{FF2B5EF4-FFF2-40B4-BE49-F238E27FC236}">
                <a16:creationId xmlns:a16="http://schemas.microsoft.com/office/drawing/2014/main" id="{4E89B097-9288-4B22-62DA-A1F281E6D986}"/>
              </a:ext>
            </a:extLst>
          </p:cNvPr>
          <p:cNvCxnSpPr/>
          <p:nvPr/>
        </p:nvCxnSpPr>
        <p:spPr>
          <a:xfrm flipV="1">
            <a:off x="4455877" y="3277437"/>
            <a:ext cx="318774" cy="4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表格 40">
            <a:extLst>
              <a:ext uri="{FF2B5EF4-FFF2-40B4-BE49-F238E27FC236}">
                <a16:creationId xmlns:a16="http://schemas.microsoft.com/office/drawing/2014/main" id="{D6D805CE-EB51-1C3D-5AA4-78A6FAFD96DC}"/>
              </a:ext>
            </a:extLst>
          </p:cNvPr>
          <p:cNvGraphicFramePr>
            <a:graphicFrameLocks noGrp="1"/>
          </p:cNvGraphicFramePr>
          <p:nvPr/>
        </p:nvGraphicFramePr>
        <p:xfrm>
          <a:off x="6702901" y="2817624"/>
          <a:ext cx="2741880" cy="259080"/>
        </p:xfrm>
        <a:graphic>
          <a:graphicData uri="http://schemas.openxmlformats.org/drawingml/2006/table">
            <a:tbl>
              <a:tblPr firstRow="1" bandRow="1">
                <a:tableStyleId>{5C22544A-7EE6-4342-B048-85BDC9FD1C3A}</a:tableStyleId>
              </a:tblPr>
              <a:tblGrid>
                <a:gridCol w="274188">
                  <a:extLst>
                    <a:ext uri="{9D8B030D-6E8A-4147-A177-3AD203B41FA5}">
                      <a16:colId xmlns:a16="http://schemas.microsoft.com/office/drawing/2014/main" val="20000"/>
                    </a:ext>
                  </a:extLst>
                </a:gridCol>
                <a:gridCol w="274188">
                  <a:extLst>
                    <a:ext uri="{9D8B030D-6E8A-4147-A177-3AD203B41FA5}">
                      <a16:colId xmlns:a16="http://schemas.microsoft.com/office/drawing/2014/main" val="20001"/>
                    </a:ext>
                  </a:extLst>
                </a:gridCol>
                <a:gridCol w="274188">
                  <a:extLst>
                    <a:ext uri="{9D8B030D-6E8A-4147-A177-3AD203B41FA5}">
                      <a16:colId xmlns:a16="http://schemas.microsoft.com/office/drawing/2014/main" val="20002"/>
                    </a:ext>
                  </a:extLst>
                </a:gridCol>
                <a:gridCol w="274188">
                  <a:extLst>
                    <a:ext uri="{9D8B030D-6E8A-4147-A177-3AD203B41FA5}">
                      <a16:colId xmlns:a16="http://schemas.microsoft.com/office/drawing/2014/main" val="20003"/>
                    </a:ext>
                  </a:extLst>
                </a:gridCol>
                <a:gridCol w="274188">
                  <a:extLst>
                    <a:ext uri="{9D8B030D-6E8A-4147-A177-3AD203B41FA5}">
                      <a16:colId xmlns:a16="http://schemas.microsoft.com/office/drawing/2014/main" val="20004"/>
                    </a:ext>
                  </a:extLst>
                </a:gridCol>
                <a:gridCol w="274188">
                  <a:extLst>
                    <a:ext uri="{9D8B030D-6E8A-4147-A177-3AD203B41FA5}">
                      <a16:colId xmlns:a16="http://schemas.microsoft.com/office/drawing/2014/main" val="20005"/>
                    </a:ext>
                  </a:extLst>
                </a:gridCol>
                <a:gridCol w="274188">
                  <a:extLst>
                    <a:ext uri="{9D8B030D-6E8A-4147-A177-3AD203B41FA5}">
                      <a16:colId xmlns:a16="http://schemas.microsoft.com/office/drawing/2014/main" val="20006"/>
                    </a:ext>
                  </a:extLst>
                </a:gridCol>
                <a:gridCol w="274188">
                  <a:extLst>
                    <a:ext uri="{9D8B030D-6E8A-4147-A177-3AD203B41FA5}">
                      <a16:colId xmlns:a16="http://schemas.microsoft.com/office/drawing/2014/main" val="20007"/>
                    </a:ext>
                  </a:extLst>
                </a:gridCol>
                <a:gridCol w="274188">
                  <a:extLst>
                    <a:ext uri="{9D8B030D-6E8A-4147-A177-3AD203B41FA5}">
                      <a16:colId xmlns:a16="http://schemas.microsoft.com/office/drawing/2014/main" val="20008"/>
                    </a:ext>
                  </a:extLst>
                </a:gridCol>
                <a:gridCol w="274188">
                  <a:extLst>
                    <a:ext uri="{9D8B030D-6E8A-4147-A177-3AD203B41FA5}">
                      <a16:colId xmlns:a16="http://schemas.microsoft.com/office/drawing/2014/main" val="20009"/>
                    </a:ext>
                  </a:extLst>
                </a:gridCol>
              </a:tblGrid>
              <a:tr h="212334">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bl>
          </a:graphicData>
        </a:graphic>
      </p:graphicFrame>
      <p:graphicFrame>
        <p:nvGraphicFramePr>
          <p:cNvPr id="42" name="表格 41">
            <a:extLst>
              <a:ext uri="{FF2B5EF4-FFF2-40B4-BE49-F238E27FC236}">
                <a16:creationId xmlns:a16="http://schemas.microsoft.com/office/drawing/2014/main" id="{D5C1E3F3-8726-CFEF-087C-B47C1E867E84}"/>
              </a:ext>
            </a:extLst>
          </p:cNvPr>
          <p:cNvGraphicFramePr>
            <a:graphicFrameLocks noGrp="1"/>
          </p:cNvGraphicFramePr>
          <p:nvPr/>
        </p:nvGraphicFramePr>
        <p:xfrm>
          <a:off x="6702901" y="3587509"/>
          <a:ext cx="2741880" cy="259080"/>
        </p:xfrm>
        <a:graphic>
          <a:graphicData uri="http://schemas.openxmlformats.org/drawingml/2006/table">
            <a:tbl>
              <a:tblPr firstRow="1" bandRow="1">
                <a:tableStyleId>{5C22544A-7EE6-4342-B048-85BDC9FD1C3A}</a:tableStyleId>
              </a:tblPr>
              <a:tblGrid>
                <a:gridCol w="274188">
                  <a:extLst>
                    <a:ext uri="{9D8B030D-6E8A-4147-A177-3AD203B41FA5}">
                      <a16:colId xmlns:a16="http://schemas.microsoft.com/office/drawing/2014/main" val="20000"/>
                    </a:ext>
                  </a:extLst>
                </a:gridCol>
                <a:gridCol w="274188">
                  <a:extLst>
                    <a:ext uri="{9D8B030D-6E8A-4147-A177-3AD203B41FA5}">
                      <a16:colId xmlns:a16="http://schemas.microsoft.com/office/drawing/2014/main" val="20001"/>
                    </a:ext>
                  </a:extLst>
                </a:gridCol>
                <a:gridCol w="274188">
                  <a:extLst>
                    <a:ext uri="{9D8B030D-6E8A-4147-A177-3AD203B41FA5}">
                      <a16:colId xmlns:a16="http://schemas.microsoft.com/office/drawing/2014/main" val="20002"/>
                    </a:ext>
                  </a:extLst>
                </a:gridCol>
                <a:gridCol w="274188">
                  <a:extLst>
                    <a:ext uri="{9D8B030D-6E8A-4147-A177-3AD203B41FA5}">
                      <a16:colId xmlns:a16="http://schemas.microsoft.com/office/drawing/2014/main" val="20003"/>
                    </a:ext>
                  </a:extLst>
                </a:gridCol>
                <a:gridCol w="274188">
                  <a:extLst>
                    <a:ext uri="{9D8B030D-6E8A-4147-A177-3AD203B41FA5}">
                      <a16:colId xmlns:a16="http://schemas.microsoft.com/office/drawing/2014/main" val="20004"/>
                    </a:ext>
                  </a:extLst>
                </a:gridCol>
                <a:gridCol w="274188">
                  <a:extLst>
                    <a:ext uri="{9D8B030D-6E8A-4147-A177-3AD203B41FA5}">
                      <a16:colId xmlns:a16="http://schemas.microsoft.com/office/drawing/2014/main" val="20005"/>
                    </a:ext>
                  </a:extLst>
                </a:gridCol>
                <a:gridCol w="274188">
                  <a:extLst>
                    <a:ext uri="{9D8B030D-6E8A-4147-A177-3AD203B41FA5}">
                      <a16:colId xmlns:a16="http://schemas.microsoft.com/office/drawing/2014/main" val="20006"/>
                    </a:ext>
                  </a:extLst>
                </a:gridCol>
                <a:gridCol w="274188">
                  <a:extLst>
                    <a:ext uri="{9D8B030D-6E8A-4147-A177-3AD203B41FA5}">
                      <a16:colId xmlns:a16="http://schemas.microsoft.com/office/drawing/2014/main" val="20007"/>
                    </a:ext>
                  </a:extLst>
                </a:gridCol>
                <a:gridCol w="274188">
                  <a:extLst>
                    <a:ext uri="{9D8B030D-6E8A-4147-A177-3AD203B41FA5}">
                      <a16:colId xmlns:a16="http://schemas.microsoft.com/office/drawing/2014/main" val="20008"/>
                    </a:ext>
                  </a:extLst>
                </a:gridCol>
                <a:gridCol w="274188">
                  <a:extLst>
                    <a:ext uri="{9D8B030D-6E8A-4147-A177-3AD203B41FA5}">
                      <a16:colId xmlns:a16="http://schemas.microsoft.com/office/drawing/2014/main" val="20009"/>
                    </a:ext>
                  </a:extLst>
                </a:gridCol>
              </a:tblGrid>
              <a:tr h="212334">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cxnSp>
        <p:nvCxnSpPr>
          <p:cNvPr id="43" name="直线箭头连接符 42">
            <a:extLst>
              <a:ext uri="{FF2B5EF4-FFF2-40B4-BE49-F238E27FC236}">
                <a16:creationId xmlns:a16="http://schemas.microsoft.com/office/drawing/2014/main" id="{3490613B-F082-1E81-E33F-3B349EED2FCB}"/>
              </a:ext>
            </a:extLst>
          </p:cNvPr>
          <p:cNvCxnSpPr/>
          <p:nvPr/>
        </p:nvCxnSpPr>
        <p:spPr>
          <a:xfrm>
            <a:off x="9444781" y="2902704"/>
            <a:ext cx="456366" cy="323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1B81BE12-377F-4298-67C6-62B189B5F8E9}"/>
              </a:ext>
            </a:extLst>
          </p:cNvPr>
          <p:cNvCxnSpPr>
            <a:stCxn id="42" idx="3"/>
          </p:cNvCxnSpPr>
          <p:nvPr/>
        </p:nvCxnSpPr>
        <p:spPr>
          <a:xfrm flipV="1">
            <a:off x="9444781" y="3310810"/>
            <a:ext cx="456366" cy="406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圆角矩形 44">
            <a:extLst>
              <a:ext uri="{FF2B5EF4-FFF2-40B4-BE49-F238E27FC236}">
                <a16:creationId xmlns:a16="http://schemas.microsoft.com/office/drawing/2014/main" id="{A6D1C103-476D-7120-24F1-2A7308DC8F0C}"/>
              </a:ext>
            </a:extLst>
          </p:cNvPr>
          <p:cNvSpPr/>
          <p:nvPr/>
        </p:nvSpPr>
        <p:spPr>
          <a:xfrm>
            <a:off x="9901147" y="3002492"/>
            <a:ext cx="838200" cy="54626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rPr>
              <a:t>Logistic</a:t>
            </a:r>
            <a:endParaRPr kumimoji="1" lang="zh-CN" altLang="en-US" sz="12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cxnSp>
        <p:nvCxnSpPr>
          <p:cNvPr id="46" name="直线箭头连接符 45">
            <a:extLst>
              <a:ext uri="{FF2B5EF4-FFF2-40B4-BE49-F238E27FC236}">
                <a16:creationId xmlns:a16="http://schemas.microsoft.com/office/drawing/2014/main" id="{C9A3C114-16FB-A170-E76E-D41BFF6357F6}"/>
              </a:ext>
            </a:extLst>
          </p:cNvPr>
          <p:cNvCxnSpPr>
            <a:endCxn id="41" idx="1"/>
          </p:cNvCxnSpPr>
          <p:nvPr/>
        </p:nvCxnSpPr>
        <p:spPr>
          <a:xfrm>
            <a:off x="6155401" y="2777983"/>
            <a:ext cx="547500" cy="169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E2CA3946-3331-4C92-ACE8-7C177FAF5B96}"/>
              </a:ext>
            </a:extLst>
          </p:cNvPr>
          <p:cNvCxnSpPr>
            <a:endCxn id="42" idx="1"/>
          </p:cNvCxnSpPr>
          <p:nvPr/>
        </p:nvCxnSpPr>
        <p:spPr>
          <a:xfrm flipV="1">
            <a:off x="6155401" y="3717049"/>
            <a:ext cx="547500" cy="129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270C253F-16B5-CA16-F2C5-9C32B1C4885F}"/>
              </a:ext>
            </a:extLst>
          </p:cNvPr>
          <p:cNvCxnSpPr/>
          <p:nvPr/>
        </p:nvCxnSpPr>
        <p:spPr>
          <a:xfrm>
            <a:off x="10739347" y="3274565"/>
            <a:ext cx="795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35F7A073-351B-66F9-A41E-1BC0A2268651}"/>
              </a:ext>
            </a:extLst>
          </p:cNvPr>
          <p:cNvSpPr txBox="1"/>
          <p:nvPr/>
        </p:nvSpPr>
        <p:spPr>
          <a:xfrm>
            <a:off x="525003" y="2229643"/>
            <a:ext cx="1143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Network</a:t>
            </a:r>
            <a:endParaRPr kumimoji="1"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50" name="文本框 49">
            <a:extLst>
              <a:ext uri="{FF2B5EF4-FFF2-40B4-BE49-F238E27FC236}">
                <a16:creationId xmlns:a16="http://schemas.microsoft.com/office/drawing/2014/main" id="{4FEAA983-53CA-16D1-F223-CD6B2F63BC8E}"/>
              </a:ext>
            </a:extLst>
          </p:cNvPr>
          <p:cNvSpPr txBox="1"/>
          <p:nvPr/>
        </p:nvSpPr>
        <p:spPr>
          <a:xfrm>
            <a:off x="2125702" y="2247988"/>
            <a:ext cx="27181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Graph Attention Network</a:t>
            </a:r>
            <a:endParaRPr kumimoji="1"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51" name="圆角矩形 50">
            <a:extLst>
              <a:ext uri="{FF2B5EF4-FFF2-40B4-BE49-F238E27FC236}">
                <a16:creationId xmlns:a16="http://schemas.microsoft.com/office/drawing/2014/main" id="{A186FD27-43CF-82E5-F81C-C992DECC7D97}"/>
              </a:ext>
            </a:extLst>
          </p:cNvPr>
          <p:cNvSpPr/>
          <p:nvPr/>
        </p:nvSpPr>
        <p:spPr>
          <a:xfrm>
            <a:off x="4455877" y="1283346"/>
            <a:ext cx="7329005" cy="4371621"/>
          </a:xfrm>
          <a:prstGeom prst="roundRect">
            <a:avLst/>
          </a:prstGeom>
          <a:solidFill>
            <a:schemeClr val="bg1">
              <a:lumMod val="50000"/>
              <a:lumOff val="50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52" name="图片 51">
            <a:extLst>
              <a:ext uri="{FF2B5EF4-FFF2-40B4-BE49-F238E27FC236}">
                <a16:creationId xmlns:a16="http://schemas.microsoft.com/office/drawing/2014/main" id="{A85C258A-D99F-8177-D715-94C837332595}"/>
              </a:ext>
            </a:extLst>
          </p:cNvPr>
          <p:cNvPicPr>
            <a:picLocks noChangeAspect="1"/>
          </p:cNvPicPr>
          <p:nvPr/>
        </p:nvPicPr>
        <p:blipFill>
          <a:blip r:embed="rId5"/>
          <a:stretch>
            <a:fillRect/>
          </a:stretch>
        </p:blipFill>
        <p:spPr>
          <a:xfrm flipV="1">
            <a:off x="6071314" y="1402617"/>
            <a:ext cx="2118789" cy="2123095"/>
          </a:xfrm>
          <a:prstGeom prst="rect">
            <a:avLst/>
          </a:prstGeom>
        </p:spPr>
      </p:pic>
      <p:sp>
        <p:nvSpPr>
          <p:cNvPr id="53" name="文本框 52">
            <a:extLst>
              <a:ext uri="{FF2B5EF4-FFF2-40B4-BE49-F238E27FC236}">
                <a16:creationId xmlns:a16="http://schemas.microsoft.com/office/drawing/2014/main" id="{2FAD19C8-9C57-408A-EE5B-981B1FB5F6C6}"/>
              </a:ext>
            </a:extLst>
          </p:cNvPr>
          <p:cNvSpPr txBox="1"/>
          <p:nvPr/>
        </p:nvSpPr>
        <p:spPr>
          <a:xfrm>
            <a:off x="8337835" y="2216841"/>
            <a:ext cx="34707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Attentional weights matrix</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nvGrpSpPr>
          <p:cNvPr id="54" name="组 35">
            <a:extLst>
              <a:ext uri="{FF2B5EF4-FFF2-40B4-BE49-F238E27FC236}">
                <a16:creationId xmlns:a16="http://schemas.microsoft.com/office/drawing/2014/main" id="{5C72C375-745D-4BEC-4EAF-E962F327DD1E}"/>
              </a:ext>
            </a:extLst>
          </p:cNvPr>
          <p:cNvGrpSpPr/>
          <p:nvPr/>
        </p:nvGrpSpPr>
        <p:grpSpPr>
          <a:xfrm>
            <a:off x="5874494" y="3756169"/>
            <a:ext cx="2333657" cy="1979500"/>
            <a:chOff x="4155989" y="2513640"/>
            <a:chExt cx="4026184" cy="4038223"/>
          </a:xfrm>
        </p:grpSpPr>
        <p:pic>
          <p:nvPicPr>
            <p:cNvPr id="55" name="图片 54">
              <a:extLst>
                <a:ext uri="{FF2B5EF4-FFF2-40B4-BE49-F238E27FC236}">
                  <a16:creationId xmlns:a16="http://schemas.microsoft.com/office/drawing/2014/main" id="{4C39A93B-7190-6FB8-511C-86414FDD1FF0}"/>
                </a:ext>
              </a:extLst>
            </p:cNvPr>
            <p:cNvPicPr>
              <a:picLocks noChangeAspect="1"/>
            </p:cNvPicPr>
            <p:nvPr/>
          </p:nvPicPr>
          <p:blipFill>
            <a:blip r:embed="rId4"/>
            <a:stretch>
              <a:fillRect/>
            </a:stretch>
          </p:blipFill>
          <p:spPr>
            <a:xfrm>
              <a:off x="4512190" y="2513640"/>
              <a:ext cx="3669983" cy="3689131"/>
            </a:xfrm>
            <a:prstGeom prst="rect">
              <a:avLst/>
            </a:prstGeom>
          </p:spPr>
        </p:pic>
        <p:sp>
          <p:nvSpPr>
            <p:cNvPr id="56" name="文本框 55">
              <a:extLst>
                <a:ext uri="{FF2B5EF4-FFF2-40B4-BE49-F238E27FC236}">
                  <a16:creationId xmlns:a16="http://schemas.microsoft.com/office/drawing/2014/main" id="{DBFDE3F5-4F04-36F2-9E48-A9F58D927506}"/>
                </a:ext>
              </a:extLst>
            </p:cNvPr>
            <p:cNvSpPr txBox="1"/>
            <p:nvPr/>
          </p:nvSpPr>
          <p:spPr>
            <a:xfrm>
              <a:off x="4158048" y="2620233"/>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1</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57" name="文本框 56">
              <a:extLst>
                <a:ext uri="{FF2B5EF4-FFF2-40B4-BE49-F238E27FC236}">
                  <a16:creationId xmlns:a16="http://schemas.microsoft.com/office/drawing/2014/main" id="{47CC1E75-314D-9ED4-41CE-DBE23F8B8675}"/>
                </a:ext>
              </a:extLst>
            </p:cNvPr>
            <p:cNvSpPr txBox="1"/>
            <p:nvPr/>
          </p:nvSpPr>
          <p:spPr>
            <a:xfrm>
              <a:off x="4158048" y="2972404"/>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2</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58" name="文本框 57">
              <a:extLst>
                <a:ext uri="{FF2B5EF4-FFF2-40B4-BE49-F238E27FC236}">
                  <a16:creationId xmlns:a16="http://schemas.microsoft.com/office/drawing/2014/main" id="{8AAE4DFB-89A4-040F-44A3-A42C7596B27F}"/>
                </a:ext>
              </a:extLst>
            </p:cNvPr>
            <p:cNvSpPr txBox="1"/>
            <p:nvPr/>
          </p:nvSpPr>
          <p:spPr>
            <a:xfrm>
              <a:off x="4164227" y="3349279"/>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3</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59" name="文本框 58">
              <a:extLst>
                <a:ext uri="{FF2B5EF4-FFF2-40B4-BE49-F238E27FC236}">
                  <a16:creationId xmlns:a16="http://schemas.microsoft.com/office/drawing/2014/main" id="{E6930963-0D99-6AE2-3CED-FE0776FADE01}"/>
                </a:ext>
              </a:extLst>
            </p:cNvPr>
            <p:cNvSpPr txBox="1"/>
            <p:nvPr/>
          </p:nvSpPr>
          <p:spPr>
            <a:xfrm>
              <a:off x="4158048" y="3701447"/>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4</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60" name="文本框 59">
              <a:extLst>
                <a:ext uri="{FF2B5EF4-FFF2-40B4-BE49-F238E27FC236}">
                  <a16:creationId xmlns:a16="http://schemas.microsoft.com/office/drawing/2014/main" id="{86FBD96A-42E9-636D-4676-E41796A4B88E}"/>
                </a:ext>
              </a:extLst>
            </p:cNvPr>
            <p:cNvSpPr txBox="1"/>
            <p:nvPr/>
          </p:nvSpPr>
          <p:spPr>
            <a:xfrm>
              <a:off x="4158048" y="4072150"/>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5</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61" name="文本框 60">
              <a:extLst>
                <a:ext uri="{FF2B5EF4-FFF2-40B4-BE49-F238E27FC236}">
                  <a16:creationId xmlns:a16="http://schemas.microsoft.com/office/drawing/2014/main" id="{BDC2AAD1-037A-7C6D-AE0B-6BA8076BB134}"/>
                </a:ext>
              </a:extLst>
            </p:cNvPr>
            <p:cNvSpPr txBox="1"/>
            <p:nvPr/>
          </p:nvSpPr>
          <p:spPr>
            <a:xfrm>
              <a:off x="4158048" y="4430497"/>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6</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62" name="文本框 61">
              <a:extLst>
                <a:ext uri="{FF2B5EF4-FFF2-40B4-BE49-F238E27FC236}">
                  <a16:creationId xmlns:a16="http://schemas.microsoft.com/office/drawing/2014/main" id="{FFEDC8F6-297F-27CE-9751-539AE9D66339}"/>
                </a:ext>
              </a:extLst>
            </p:cNvPr>
            <p:cNvSpPr txBox="1"/>
            <p:nvPr/>
          </p:nvSpPr>
          <p:spPr>
            <a:xfrm>
              <a:off x="4158048" y="4776024"/>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7</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63" name="文本框 62">
              <a:extLst>
                <a:ext uri="{FF2B5EF4-FFF2-40B4-BE49-F238E27FC236}">
                  <a16:creationId xmlns:a16="http://schemas.microsoft.com/office/drawing/2014/main" id="{6251E025-29F0-47C9-8E35-C5C8F98F2826}"/>
                </a:ext>
              </a:extLst>
            </p:cNvPr>
            <p:cNvSpPr txBox="1"/>
            <p:nvPr/>
          </p:nvSpPr>
          <p:spPr>
            <a:xfrm>
              <a:off x="4155989" y="5132775"/>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8</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64" name="文本框 63">
              <a:extLst>
                <a:ext uri="{FF2B5EF4-FFF2-40B4-BE49-F238E27FC236}">
                  <a16:creationId xmlns:a16="http://schemas.microsoft.com/office/drawing/2014/main" id="{7D979E29-7BE7-2BF0-8409-E23D21EBD68A}"/>
                </a:ext>
              </a:extLst>
            </p:cNvPr>
            <p:cNvSpPr txBox="1"/>
            <p:nvPr/>
          </p:nvSpPr>
          <p:spPr>
            <a:xfrm>
              <a:off x="4162172" y="5515839"/>
              <a:ext cx="354140" cy="562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rPr>
                <a:t>9</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65" name="文本框 64">
              <a:extLst>
                <a:ext uri="{FF2B5EF4-FFF2-40B4-BE49-F238E27FC236}">
                  <a16:creationId xmlns:a16="http://schemas.microsoft.com/office/drawing/2014/main" id="{634AB332-F7D0-92A2-E296-59B1ED5E9C87}"/>
                </a:ext>
              </a:extLst>
            </p:cNvPr>
            <p:cNvSpPr txBox="1"/>
            <p:nvPr/>
          </p:nvSpPr>
          <p:spPr>
            <a:xfrm>
              <a:off x="4162175" y="5886534"/>
              <a:ext cx="409828" cy="665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N</a:t>
              </a:r>
              <a:r>
                <a:rPr kumimoji="1" lang="en-US" altLang="zh-CN" sz="300" b="0" i="0" u="none" strike="noStrike" kern="1200" cap="none" spc="0" normalizeH="0" baseline="-25000" noProof="0">
                  <a:ln>
                    <a:noFill/>
                  </a:ln>
                  <a:solidFill>
                    <a:prstClr val="black"/>
                  </a:solidFill>
                  <a:effectLst/>
                  <a:uLnTx/>
                  <a:uFillTx/>
                  <a:latin typeface="Calibri" panose="020F0502020204030204"/>
                  <a:ea typeface="宋体" panose="02010600030101010101" pitchFamily="2" charset="-122"/>
                  <a:cs typeface="+mn-cs"/>
                </a:rPr>
                <a:t>10</a:t>
              </a:r>
              <a:endParaRPr kumimoji="1" lang="zh-CN" altLang="en-US" sz="3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grpSp>
      <p:sp>
        <p:nvSpPr>
          <p:cNvPr id="68" name="文本框 67">
            <a:extLst>
              <a:ext uri="{FF2B5EF4-FFF2-40B4-BE49-F238E27FC236}">
                <a16:creationId xmlns:a16="http://schemas.microsoft.com/office/drawing/2014/main" id="{C0547B98-5EB8-C9F3-E0CF-C0B0D13046C6}"/>
              </a:ext>
            </a:extLst>
          </p:cNvPr>
          <p:cNvSpPr txBox="1"/>
          <p:nvPr/>
        </p:nvSpPr>
        <p:spPr>
          <a:xfrm>
            <a:off x="8423535" y="4849443"/>
            <a:ext cx="156395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Node Vectors </a:t>
            </a:r>
            <a:endParaRPr kumimoji="1"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cxnSp>
        <p:nvCxnSpPr>
          <p:cNvPr id="69" name="直线箭头连接符 68">
            <a:extLst>
              <a:ext uri="{FF2B5EF4-FFF2-40B4-BE49-F238E27FC236}">
                <a16:creationId xmlns:a16="http://schemas.microsoft.com/office/drawing/2014/main" id="{F259A1EC-E2B3-3331-0B64-7CEA89D34FD2}"/>
              </a:ext>
            </a:extLst>
          </p:cNvPr>
          <p:cNvCxnSpPr>
            <a:cxnSpLocks/>
          </p:cNvCxnSpPr>
          <p:nvPr/>
        </p:nvCxnSpPr>
        <p:spPr>
          <a:xfrm flipV="1">
            <a:off x="4305595" y="2653262"/>
            <a:ext cx="1389756" cy="62236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DD6D7A1C-A74E-5234-946D-61B8AC2C825C}"/>
              </a:ext>
            </a:extLst>
          </p:cNvPr>
          <p:cNvCxnSpPr/>
          <p:nvPr/>
        </p:nvCxnSpPr>
        <p:spPr>
          <a:xfrm>
            <a:off x="4229461" y="3846589"/>
            <a:ext cx="1477897" cy="883265"/>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718A98E7-A166-84D6-C314-2DFFE05D6499}"/>
              </a:ext>
            </a:extLst>
          </p:cNvPr>
          <p:cNvSpPr txBox="1"/>
          <p:nvPr/>
        </p:nvSpPr>
        <p:spPr>
          <a:xfrm>
            <a:off x="5726023" y="2171086"/>
            <a:ext cx="5384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a:t>
            </a:r>
            <a:endParaRPr kumimoji="1" lang="zh-CN" altLang="en-US" sz="18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72" name="文本框 71">
            <a:extLst>
              <a:ext uri="{FF2B5EF4-FFF2-40B4-BE49-F238E27FC236}">
                <a16:creationId xmlns:a16="http://schemas.microsoft.com/office/drawing/2014/main" id="{B24A3776-7255-F75F-B0D7-C2E7F8CA224D}"/>
              </a:ext>
            </a:extLst>
          </p:cNvPr>
          <p:cNvSpPr txBox="1"/>
          <p:nvPr/>
        </p:nvSpPr>
        <p:spPr>
          <a:xfrm>
            <a:off x="6702901" y="1001111"/>
            <a:ext cx="5384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j</a:t>
            </a:r>
            <a:endParaRPr kumimoji="1" lang="zh-CN" altLang="en-US" sz="1800" b="0" i="0" u="none" strike="noStrike" kern="1200" cap="none" spc="0" normalizeH="0" baseline="-2500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73" name="内容占位符 39">
            <a:extLst>
              <a:ext uri="{FF2B5EF4-FFF2-40B4-BE49-F238E27FC236}">
                <a16:creationId xmlns:a16="http://schemas.microsoft.com/office/drawing/2014/main" id="{73AF9212-0D5B-7CEF-B07C-758B340016A6}"/>
              </a:ext>
            </a:extLst>
          </p:cNvPr>
          <p:cNvPicPr>
            <a:picLocks noGrp="1" noChangeAspect="1"/>
          </p:cNvPicPr>
          <p:nvPr>
            <p:ph idx="1"/>
          </p:nvPr>
        </p:nvPicPr>
        <p:blipFill>
          <a:blip r:embed="rId6"/>
          <a:stretch>
            <a:fillRect/>
          </a:stretch>
        </p:blipFill>
        <p:spPr>
          <a:xfrm>
            <a:off x="2272720" y="2675821"/>
            <a:ext cx="1610793" cy="1451833"/>
          </a:xfrm>
          <a:prstGeom prst="rect">
            <a:avLst/>
          </a:prstGeom>
        </p:spPr>
      </p:pic>
      <p:sp>
        <p:nvSpPr>
          <p:cNvPr id="74" name="矩形 73">
            <a:extLst>
              <a:ext uri="{FF2B5EF4-FFF2-40B4-BE49-F238E27FC236}">
                <a16:creationId xmlns:a16="http://schemas.microsoft.com/office/drawing/2014/main" id="{6C13C18E-1E26-9DDC-AD95-5D9024C1F619}"/>
              </a:ext>
            </a:extLst>
          </p:cNvPr>
          <p:cNvSpPr/>
          <p:nvPr/>
        </p:nvSpPr>
        <p:spPr>
          <a:xfrm>
            <a:off x="525003" y="6308238"/>
            <a:ext cx="850493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200" b="0" i="0" u="none" strike="noStrike" kern="1200" cap="none" spc="0" normalizeH="0" baseline="0" noProof="0" dirty="0">
                <a:ln>
                  <a:noFill/>
                </a:ln>
                <a:solidFill>
                  <a:prstClr val="black"/>
                </a:solidFill>
                <a:effectLst/>
                <a:uLnTx/>
                <a:uFillTx/>
                <a:latin typeface="Source Sans Pro" panose="020B0503030403020204" pitchFamily="34" charset="0"/>
                <a:ea typeface="宋体" panose="02010600030101010101" pitchFamily="2" charset="-122"/>
                <a:cs typeface="+mn-cs"/>
              </a:rPr>
              <a:t>Gu, W., Gao, F., Lou, X. et al. Discovering latent node Information by graph attention network. Scientific Reports 11, 6967 (2021).</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3" name="图片 2">
            <a:extLst>
              <a:ext uri="{FF2B5EF4-FFF2-40B4-BE49-F238E27FC236}">
                <a16:creationId xmlns:a16="http://schemas.microsoft.com/office/drawing/2014/main" id="{681E6211-C97E-D2FA-EA34-443397DDF7D1}"/>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A017AAD7-64F0-D616-9126-1A9A4950B1B4}"/>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93105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Results</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Visualization</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200" b="0" i="0" u="none" strike="noStrike" kern="1200" cap="none" spc="0" normalizeH="0" baseline="0" noProof="0" dirty="0">
                <a:ln>
                  <a:noFill/>
                </a:ln>
                <a:solidFill>
                  <a:prstClr val="black"/>
                </a:solidFill>
                <a:effectLst/>
                <a:uLnTx/>
                <a:uFillTx/>
                <a:latin typeface="Source Sans Pro" panose="020B0503030403020204" pitchFamily="34" charset="0"/>
                <a:ea typeface="宋体" panose="02010600030101010101" pitchFamily="2" charset="-122"/>
                <a:cs typeface="+mn-cs"/>
              </a:rPr>
              <a:t>Gu, W., Gao, F., Lou, X. et al. Discovering latent node Information by graph attention network. Scientific Reports 11, 6967 (2021).</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2" name="图片 1">
            <a:extLst>
              <a:ext uri="{FF2B5EF4-FFF2-40B4-BE49-F238E27FC236}">
                <a16:creationId xmlns:a16="http://schemas.microsoft.com/office/drawing/2014/main" id="{37E8A8C4-C1A0-3489-EEDD-677779F4A640}"/>
              </a:ext>
            </a:extLst>
          </p:cNvPr>
          <p:cNvPicPr>
            <a:picLocks noChangeAspect="1"/>
          </p:cNvPicPr>
          <p:nvPr/>
        </p:nvPicPr>
        <p:blipFill>
          <a:blip r:embed="rId3"/>
          <a:stretch>
            <a:fillRect/>
          </a:stretch>
        </p:blipFill>
        <p:spPr>
          <a:xfrm>
            <a:off x="5567548" y="1597290"/>
            <a:ext cx="6139461" cy="3315488"/>
          </a:xfrm>
          <a:prstGeom prst="rect">
            <a:avLst/>
          </a:prstGeom>
        </p:spPr>
      </p:pic>
      <p:sp>
        <p:nvSpPr>
          <p:cNvPr id="4" name="文本框 3">
            <a:extLst>
              <a:ext uri="{FF2B5EF4-FFF2-40B4-BE49-F238E27FC236}">
                <a16:creationId xmlns:a16="http://schemas.microsoft.com/office/drawing/2014/main" id="{B9E2A379-D8F9-C6B9-6BD0-E642834065C6}"/>
              </a:ext>
            </a:extLst>
          </p:cNvPr>
          <p:cNvSpPr txBox="1"/>
          <p:nvPr/>
        </p:nvSpPr>
        <p:spPr>
          <a:xfrm>
            <a:off x="1619571" y="4901626"/>
            <a:ext cx="31424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VC network: VC co-invest</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5" name="文本框 4">
            <a:extLst>
              <a:ext uri="{FF2B5EF4-FFF2-40B4-BE49-F238E27FC236}">
                <a16:creationId xmlns:a16="http://schemas.microsoft.com/office/drawing/2014/main" id="{756418AA-3DC4-29DC-230A-F61D167E1D74}"/>
              </a:ext>
            </a:extLst>
          </p:cNvPr>
          <p:cNvSpPr txBox="1"/>
          <p:nvPr/>
        </p:nvSpPr>
        <p:spPr>
          <a:xfrm>
            <a:off x="5654790" y="4912778"/>
            <a:ext cx="62105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Visualization for attentional matrix by MDS algorithm</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11" name="Picture 2" descr="PLOS ONE: Characteristics of Venture Capital Network and Its Correlation  with Regional Economy: Evidence from China">
            <a:extLst>
              <a:ext uri="{FF2B5EF4-FFF2-40B4-BE49-F238E27FC236}">
                <a16:creationId xmlns:a16="http://schemas.microsoft.com/office/drawing/2014/main" id="{9601573A-31FC-69AE-278F-D8C20BD4CC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829" y="1794383"/>
            <a:ext cx="4506283" cy="2799014"/>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DA37C203-7451-C3D8-C5E9-AFBC6DF83F2E}"/>
              </a:ext>
            </a:extLst>
          </p:cNvPr>
          <p:cNvSpPr/>
          <p:nvPr/>
        </p:nvSpPr>
        <p:spPr>
          <a:xfrm>
            <a:off x="635619" y="1364917"/>
            <a:ext cx="4753509" cy="3315488"/>
          </a:xfrm>
          <a:prstGeom prst="rect">
            <a:avLst/>
          </a:prstGeom>
          <a:solidFill>
            <a:schemeClr val="bg1">
              <a:alpha val="3902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13" name="图片 12">
            <a:extLst>
              <a:ext uri="{FF2B5EF4-FFF2-40B4-BE49-F238E27FC236}">
                <a16:creationId xmlns:a16="http://schemas.microsoft.com/office/drawing/2014/main" id="{AC6FEE78-B0D1-BD37-BA06-7F7E7F568DDD}"/>
              </a:ext>
            </a:extLst>
          </p:cNvPr>
          <p:cNvPicPr>
            <a:picLocks noChangeAspect="1"/>
          </p:cNvPicPr>
          <p:nvPr/>
        </p:nvPicPr>
        <p:blipFill>
          <a:blip r:embed="rId5"/>
          <a:stretch>
            <a:fillRect/>
          </a:stretch>
        </p:blipFill>
        <p:spPr>
          <a:xfrm>
            <a:off x="4945052" y="1326098"/>
            <a:ext cx="931314" cy="541462"/>
          </a:xfrm>
          <a:prstGeom prst="rect">
            <a:avLst/>
          </a:prstGeom>
        </p:spPr>
      </p:pic>
      <p:pic>
        <p:nvPicPr>
          <p:cNvPr id="6" name="图片 5">
            <a:extLst>
              <a:ext uri="{FF2B5EF4-FFF2-40B4-BE49-F238E27FC236}">
                <a16:creationId xmlns:a16="http://schemas.microsoft.com/office/drawing/2014/main" id="{4EF839CA-BF35-AE5D-5C67-25BDF06E3FCB}"/>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10" name="Picture 5" descr="Z:\e\建院\logo\uplogo copy.png">
            <a:extLst>
              <a:ext uri="{FF2B5EF4-FFF2-40B4-BE49-F238E27FC236}">
                <a16:creationId xmlns:a16="http://schemas.microsoft.com/office/drawing/2014/main" id="{DA4D4E57-CBE5-699B-0CFC-B5BDAE6E987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88611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Results</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Centrality</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200" b="0" i="0" u="none" strike="noStrike" kern="1200" cap="none" spc="0" normalizeH="0" baseline="0" noProof="0" dirty="0">
                <a:ln>
                  <a:noFill/>
                </a:ln>
                <a:solidFill>
                  <a:prstClr val="black"/>
                </a:solidFill>
                <a:effectLst/>
                <a:uLnTx/>
                <a:uFillTx/>
                <a:latin typeface="Source Sans Pro" panose="020B0503030403020204" pitchFamily="34" charset="0"/>
                <a:ea typeface="宋体" panose="02010600030101010101" pitchFamily="2" charset="-122"/>
                <a:cs typeface="+mn-cs"/>
              </a:rPr>
              <a:t>Gu, W., Gao, F., Lou, X. et al. Discovering latent node Information by graph attention network. Scientific Reports 11, 6967 (2021).</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3" name="图片 2">
            <a:extLst>
              <a:ext uri="{FF2B5EF4-FFF2-40B4-BE49-F238E27FC236}">
                <a16:creationId xmlns:a16="http://schemas.microsoft.com/office/drawing/2014/main" id="{2006A34B-B99E-19D4-7B84-753D662EF2F3}"/>
              </a:ext>
            </a:extLst>
          </p:cNvPr>
          <p:cNvPicPr>
            <a:picLocks noChangeAspect="1"/>
          </p:cNvPicPr>
          <p:nvPr/>
        </p:nvPicPr>
        <p:blipFill>
          <a:blip r:embed="rId3"/>
          <a:stretch>
            <a:fillRect/>
          </a:stretch>
        </p:blipFill>
        <p:spPr>
          <a:xfrm>
            <a:off x="814039" y="1501724"/>
            <a:ext cx="9881381" cy="3957594"/>
          </a:xfrm>
          <a:prstGeom prst="rect">
            <a:avLst/>
          </a:prstGeom>
        </p:spPr>
      </p:pic>
      <p:sp>
        <p:nvSpPr>
          <p:cNvPr id="6" name="文本框 5">
            <a:extLst>
              <a:ext uri="{FF2B5EF4-FFF2-40B4-BE49-F238E27FC236}">
                <a16:creationId xmlns:a16="http://schemas.microsoft.com/office/drawing/2014/main" id="{CFF2D27B-C31B-BDF4-0EA0-88B4269CA292}"/>
              </a:ext>
            </a:extLst>
          </p:cNvPr>
          <p:cNvSpPr txBox="1"/>
          <p:nvPr/>
        </p:nvSpPr>
        <p:spPr>
          <a:xfrm>
            <a:off x="5418266" y="1286781"/>
            <a:ext cx="9787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Label</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0" name="文本框 9">
            <a:extLst>
              <a:ext uri="{FF2B5EF4-FFF2-40B4-BE49-F238E27FC236}">
                <a16:creationId xmlns:a16="http://schemas.microsoft.com/office/drawing/2014/main" id="{DB53EBC7-4E11-F13D-412B-1DA14CF05784}"/>
              </a:ext>
            </a:extLst>
          </p:cNvPr>
          <p:cNvSpPr txBox="1"/>
          <p:nvPr/>
        </p:nvSpPr>
        <p:spPr>
          <a:xfrm>
            <a:off x="9537358" y="1286781"/>
            <a:ext cx="9787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Label</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13" name="图片 12">
            <a:extLst>
              <a:ext uri="{FF2B5EF4-FFF2-40B4-BE49-F238E27FC236}">
                <a16:creationId xmlns:a16="http://schemas.microsoft.com/office/drawing/2014/main" id="{EAFFC2FA-758B-BFBA-5FB6-36376C544BD5}"/>
              </a:ext>
            </a:extLst>
          </p:cNvPr>
          <p:cNvPicPr>
            <a:picLocks noChangeAspect="1"/>
          </p:cNvPicPr>
          <p:nvPr/>
        </p:nvPicPr>
        <p:blipFill>
          <a:blip r:embed="rId4"/>
          <a:stretch>
            <a:fillRect/>
          </a:stretch>
        </p:blipFill>
        <p:spPr>
          <a:xfrm>
            <a:off x="5208628" y="5369300"/>
            <a:ext cx="1065311" cy="619367"/>
          </a:xfrm>
          <a:prstGeom prst="rect">
            <a:avLst/>
          </a:prstGeom>
        </p:spPr>
      </p:pic>
      <p:pic>
        <p:nvPicPr>
          <p:cNvPr id="4" name="图片 3">
            <a:extLst>
              <a:ext uri="{FF2B5EF4-FFF2-40B4-BE49-F238E27FC236}">
                <a16:creationId xmlns:a16="http://schemas.microsoft.com/office/drawing/2014/main" id="{17F86E29-43C5-7CCE-577F-D7ECBCC94685}"/>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4709626F-19CD-30D8-15F9-08D5C99CAD9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93538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Results</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Centrality</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200" b="0" i="0" u="none" strike="noStrike" kern="1200" cap="none" spc="0" normalizeH="0" baseline="0" noProof="0" dirty="0">
                <a:ln>
                  <a:noFill/>
                </a:ln>
                <a:solidFill>
                  <a:prstClr val="black"/>
                </a:solidFill>
                <a:effectLst/>
                <a:uLnTx/>
                <a:uFillTx/>
                <a:latin typeface="Source Sans Pro" panose="020B0503030403020204" pitchFamily="34" charset="0"/>
                <a:ea typeface="宋体" panose="02010600030101010101" pitchFamily="2" charset="-122"/>
                <a:cs typeface="+mn-cs"/>
              </a:rPr>
              <a:t>Gu, W., Gao, F., Lou, X. et al. Discovering latent node Information by graph attention network. Scientific Reports 11, 6967 (2021).</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2" name="图片 1">
            <a:extLst>
              <a:ext uri="{FF2B5EF4-FFF2-40B4-BE49-F238E27FC236}">
                <a16:creationId xmlns:a16="http://schemas.microsoft.com/office/drawing/2014/main" id="{7831393D-F39E-F55C-29C4-BFC59200E341}"/>
              </a:ext>
            </a:extLst>
          </p:cNvPr>
          <p:cNvPicPr>
            <a:picLocks noChangeAspect="1"/>
          </p:cNvPicPr>
          <p:nvPr/>
        </p:nvPicPr>
        <p:blipFill>
          <a:blip r:embed="rId3"/>
          <a:stretch>
            <a:fillRect/>
          </a:stretch>
        </p:blipFill>
        <p:spPr>
          <a:xfrm>
            <a:off x="635619" y="1241395"/>
            <a:ext cx="7547536" cy="4702515"/>
          </a:xfrm>
          <a:prstGeom prst="rect">
            <a:avLst/>
          </a:prstGeom>
        </p:spPr>
      </p:pic>
      <p:sp>
        <p:nvSpPr>
          <p:cNvPr id="5" name="文本框 4">
            <a:extLst>
              <a:ext uri="{FF2B5EF4-FFF2-40B4-BE49-F238E27FC236}">
                <a16:creationId xmlns:a16="http://schemas.microsoft.com/office/drawing/2014/main" id="{E7D67363-BA12-880E-5B2B-567F21AC3ABF}"/>
              </a:ext>
            </a:extLst>
          </p:cNvPr>
          <p:cNvSpPr txBox="1"/>
          <p:nvPr/>
        </p:nvSpPr>
        <p:spPr>
          <a:xfrm>
            <a:off x="8518687" y="1460758"/>
            <a:ext cx="3313090"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Figure 1. T</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a:t>
            </a:r>
            <a:r>
              <a:rPr kumimoji="0" lang="e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e comparison between the spreading power of </a:t>
            </a:r>
            <a:r>
              <a:rPr kumimoji="0" lang="en" altLang="zh-CN" sz="1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dif</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a:t>
            </a:r>
            <a:r>
              <a:rPr kumimoji="0" lang="en" altLang="zh-CN" sz="1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erent</a:t>
            </a:r>
            <a:r>
              <a:rPr kumimoji="0" lang="e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ranking algorithms over F(t). In panels (a) and (b), we plot the average number of F(t) for t = 3 of the top-L users as ranked by the f</a:t>
            </a:r>
            <a:r>
              <a:rPr kumimoji="0" lang="en-US" altLang="zh-CN" sz="1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a:t>
            </a:r>
            <a:r>
              <a:rPr kumimoji="0" lang="en" altLang="zh-CN" sz="1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ve</a:t>
            </a:r>
            <a:r>
              <a:rPr kumimoji="0" lang="e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centrality measures of Cora (a) and </a:t>
            </a:r>
            <a:r>
              <a:rPr kumimoji="0" lang="en" altLang="zh-CN" sz="1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Citeseer</a:t>
            </a:r>
            <a:r>
              <a:rPr kumimoji="0" lang="e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(b) graphs, while in panels (b) and (d), we plot the average number of F(t) for t = 9 of Cora (c) and </a:t>
            </a:r>
            <a:r>
              <a:rPr kumimoji="0" lang="en" altLang="zh-CN" sz="1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Citeseer</a:t>
            </a:r>
            <a:r>
              <a:rPr kumimoji="0" lang="en"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(d) graphs.</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4" name="图片 3">
            <a:extLst>
              <a:ext uri="{FF2B5EF4-FFF2-40B4-BE49-F238E27FC236}">
                <a16:creationId xmlns:a16="http://schemas.microsoft.com/office/drawing/2014/main" id="{703D7042-F33B-A1AF-765F-3C9CAD794803}"/>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E6B6721A-1189-06B3-812D-FBE5360142B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681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Neural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Language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a:extLst>
              <a:ext uri="{FF2B5EF4-FFF2-40B4-BE49-F238E27FC236}">
                <a16:creationId xmlns:a16="http://schemas.microsoft.com/office/drawing/2014/main" id="{3B9251F5-F47F-784B-03AD-0148289CF5B0}"/>
              </a:ext>
            </a:extLst>
          </p:cNvPr>
          <p:cNvSpPr/>
          <p:nvPr/>
        </p:nvSpPr>
        <p:spPr>
          <a:xfrm>
            <a:off x="7949865" y="2934315"/>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a:extLst>
              <a:ext uri="{FF2B5EF4-FFF2-40B4-BE49-F238E27FC236}">
                <a16:creationId xmlns:a16="http://schemas.microsoft.com/office/drawing/2014/main" id="{C6FADCCF-9039-E9E5-77CC-D105559A4AE2}"/>
              </a:ext>
            </a:extLst>
          </p:cNvPr>
          <p:cNvSpPr/>
          <p:nvPr/>
        </p:nvSpPr>
        <p:spPr>
          <a:xfrm>
            <a:off x="8961583" y="293084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a:extLst>
              <a:ext uri="{FF2B5EF4-FFF2-40B4-BE49-F238E27FC236}">
                <a16:creationId xmlns:a16="http://schemas.microsoft.com/office/drawing/2014/main" id="{9AD66E68-641D-7FBA-266E-FF995BFBB8AA}"/>
              </a:ext>
            </a:extLst>
          </p:cNvPr>
          <p:cNvSpPr/>
          <p:nvPr/>
        </p:nvSpPr>
        <p:spPr>
          <a:xfrm>
            <a:off x="9972563" y="293084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45CDD4F3-DE36-2A2D-30A6-07364CF89F0E}"/>
              </a:ext>
            </a:extLst>
          </p:cNvPr>
          <p:cNvSpPr/>
          <p:nvPr/>
        </p:nvSpPr>
        <p:spPr>
          <a:xfrm>
            <a:off x="6938885" y="295624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圆角矩形 25">
            <a:extLst>
              <a:ext uri="{FF2B5EF4-FFF2-40B4-BE49-F238E27FC236}">
                <a16:creationId xmlns:a16="http://schemas.microsoft.com/office/drawing/2014/main" id="{B93EFD2B-B800-D98E-130D-B85D253E00B4}"/>
              </a:ext>
            </a:extLst>
          </p:cNvPr>
          <p:cNvSpPr/>
          <p:nvPr/>
        </p:nvSpPr>
        <p:spPr>
          <a:xfrm>
            <a:off x="7279127" y="4268475"/>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圆角矩形 26">
            <a:extLst>
              <a:ext uri="{FF2B5EF4-FFF2-40B4-BE49-F238E27FC236}">
                <a16:creationId xmlns:a16="http://schemas.microsoft.com/office/drawing/2014/main" id="{538E91FF-2ED6-F202-F628-C284E94F77EA}"/>
              </a:ext>
            </a:extLst>
          </p:cNvPr>
          <p:cNvSpPr/>
          <p:nvPr/>
        </p:nvSpPr>
        <p:spPr>
          <a:xfrm>
            <a:off x="8412823" y="4268475"/>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6C418C31-A92F-4203-C410-5505805D5937}"/>
              </a:ext>
            </a:extLst>
          </p:cNvPr>
          <p:cNvSpPr/>
          <p:nvPr/>
        </p:nvSpPr>
        <p:spPr>
          <a:xfrm>
            <a:off x="9548144" y="4272651"/>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圆角矩形 28">
            <a:extLst>
              <a:ext uri="{FF2B5EF4-FFF2-40B4-BE49-F238E27FC236}">
                <a16:creationId xmlns:a16="http://schemas.microsoft.com/office/drawing/2014/main" id="{4D7A4367-77D7-8E0E-5CD0-6D2D4ED4F833}"/>
              </a:ext>
            </a:extLst>
          </p:cNvPr>
          <p:cNvSpPr/>
          <p:nvPr/>
        </p:nvSpPr>
        <p:spPr>
          <a:xfrm>
            <a:off x="8412823" y="1610688"/>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 name="直线箭头连接符 29">
            <a:extLst>
              <a:ext uri="{FF2B5EF4-FFF2-40B4-BE49-F238E27FC236}">
                <a16:creationId xmlns:a16="http://schemas.microsoft.com/office/drawing/2014/main" id="{3F27B375-572B-78E2-1779-2E6EDC9C6598}"/>
              </a:ext>
            </a:extLst>
          </p:cNvPr>
          <p:cNvCxnSpPr>
            <a:stCxn id="26" idx="0"/>
            <a:endCxn id="12" idx="4"/>
          </p:cNvCxnSpPr>
          <p:nvPr/>
        </p:nvCxnSpPr>
        <p:spPr>
          <a:xfrm flipH="1" flipV="1">
            <a:off x="7109006" y="3325579"/>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EAE4970D-54B4-2A30-8328-98B87738B3D2}"/>
              </a:ext>
            </a:extLst>
          </p:cNvPr>
          <p:cNvCxnSpPr>
            <a:stCxn id="26" idx="0"/>
            <a:endCxn id="3" idx="4"/>
          </p:cNvCxnSpPr>
          <p:nvPr/>
        </p:nvCxnSpPr>
        <p:spPr>
          <a:xfrm flipV="1">
            <a:off x="7553507" y="3300179"/>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D0D68578-FDDD-C7B2-21FE-980192702244}"/>
              </a:ext>
            </a:extLst>
          </p:cNvPr>
          <p:cNvCxnSpPr>
            <a:stCxn id="26" idx="0"/>
            <a:endCxn id="4" idx="4"/>
          </p:cNvCxnSpPr>
          <p:nvPr/>
        </p:nvCxnSpPr>
        <p:spPr>
          <a:xfrm flipV="1">
            <a:off x="7553507" y="3300179"/>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124D45E0-C795-FBDE-FB9B-A8B0F53BF2DB}"/>
              </a:ext>
            </a:extLst>
          </p:cNvPr>
          <p:cNvCxnSpPr>
            <a:stCxn id="27" idx="0"/>
            <a:endCxn id="12" idx="4"/>
          </p:cNvCxnSpPr>
          <p:nvPr/>
        </p:nvCxnSpPr>
        <p:spPr>
          <a:xfrm flipH="1" flipV="1">
            <a:off x="7109006" y="3325579"/>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DE911522-D7AF-A899-5DF8-57BB483D9E18}"/>
              </a:ext>
            </a:extLst>
          </p:cNvPr>
          <p:cNvCxnSpPr>
            <a:stCxn id="27" idx="0"/>
            <a:endCxn id="2" idx="4"/>
          </p:cNvCxnSpPr>
          <p:nvPr/>
        </p:nvCxnSpPr>
        <p:spPr>
          <a:xfrm flipH="1" flipV="1">
            <a:off x="8119986" y="3303647"/>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FDA2B3A6-441A-ADD9-AFFE-C59C794C7A56}"/>
              </a:ext>
            </a:extLst>
          </p:cNvPr>
          <p:cNvCxnSpPr>
            <a:stCxn id="27" idx="0"/>
            <a:endCxn id="3" idx="4"/>
          </p:cNvCxnSpPr>
          <p:nvPr/>
        </p:nvCxnSpPr>
        <p:spPr>
          <a:xfrm flipV="1">
            <a:off x="8685873" y="3300179"/>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3D735E01-176F-A72B-1A2C-B48D472E6EF5}"/>
              </a:ext>
            </a:extLst>
          </p:cNvPr>
          <p:cNvCxnSpPr>
            <a:stCxn id="12" idx="0"/>
            <a:endCxn id="29" idx="2"/>
          </p:cNvCxnSpPr>
          <p:nvPr/>
        </p:nvCxnSpPr>
        <p:spPr>
          <a:xfrm flipV="1">
            <a:off x="7109006" y="2088858"/>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021D775A-6D4D-9EF0-0042-32E2642C2553}"/>
              </a:ext>
            </a:extLst>
          </p:cNvPr>
          <p:cNvCxnSpPr>
            <a:stCxn id="27" idx="0"/>
            <a:endCxn id="4" idx="4"/>
          </p:cNvCxnSpPr>
          <p:nvPr/>
        </p:nvCxnSpPr>
        <p:spPr>
          <a:xfrm flipV="1">
            <a:off x="8685873" y="3300179"/>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49D918EA-D58F-3BAF-9721-1C143BA30B99}"/>
              </a:ext>
            </a:extLst>
          </p:cNvPr>
          <p:cNvCxnSpPr>
            <a:stCxn id="28" idx="0"/>
            <a:endCxn id="12" idx="4"/>
          </p:cNvCxnSpPr>
          <p:nvPr/>
        </p:nvCxnSpPr>
        <p:spPr>
          <a:xfrm flipH="1" flipV="1">
            <a:off x="7109006" y="3325579"/>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6C1323F9-4680-F961-9887-A2886C316EBA}"/>
              </a:ext>
            </a:extLst>
          </p:cNvPr>
          <p:cNvCxnSpPr>
            <a:stCxn id="28" idx="0"/>
            <a:endCxn id="3" idx="4"/>
          </p:cNvCxnSpPr>
          <p:nvPr/>
        </p:nvCxnSpPr>
        <p:spPr>
          <a:xfrm flipH="1" flipV="1">
            <a:off x="9131704" y="3300179"/>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20C58D75-CA01-A406-98DE-0496EDCF0BE3}"/>
              </a:ext>
            </a:extLst>
          </p:cNvPr>
          <p:cNvCxnSpPr>
            <a:stCxn id="28" idx="0"/>
            <a:endCxn id="4" idx="4"/>
          </p:cNvCxnSpPr>
          <p:nvPr/>
        </p:nvCxnSpPr>
        <p:spPr>
          <a:xfrm flipV="1">
            <a:off x="9822524" y="3300179"/>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E670989C-E621-0D09-1403-0ABCCE15265A}"/>
              </a:ext>
            </a:extLst>
          </p:cNvPr>
          <p:cNvCxnSpPr>
            <a:stCxn id="28" idx="0"/>
            <a:endCxn id="2" idx="4"/>
          </p:cNvCxnSpPr>
          <p:nvPr/>
        </p:nvCxnSpPr>
        <p:spPr>
          <a:xfrm flipH="1" flipV="1">
            <a:off x="8119986" y="3303647"/>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A241FAA7-A078-8732-6676-9AAAD02CF6B1}"/>
              </a:ext>
            </a:extLst>
          </p:cNvPr>
          <p:cNvCxnSpPr>
            <a:stCxn id="26" idx="0"/>
            <a:endCxn id="2" idx="4"/>
          </p:cNvCxnSpPr>
          <p:nvPr/>
        </p:nvCxnSpPr>
        <p:spPr>
          <a:xfrm flipV="1">
            <a:off x="7553507" y="3303647"/>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52F196A0-30B5-ED0C-167E-3766541633C2}"/>
              </a:ext>
            </a:extLst>
          </p:cNvPr>
          <p:cNvCxnSpPr>
            <a:stCxn id="2" idx="0"/>
            <a:endCxn id="29" idx="2"/>
          </p:cNvCxnSpPr>
          <p:nvPr/>
        </p:nvCxnSpPr>
        <p:spPr>
          <a:xfrm flipV="1">
            <a:off x="8119986" y="2088858"/>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108577E5-2199-71A5-CF4E-C637D48024D1}"/>
              </a:ext>
            </a:extLst>
          </p:cNvPr>
          <p:cNvCxnSpPr>
            <a:stCxn id="3" idx="0"/>
            <a:endCxn id="29" idx="2"/>
          </p:cNvCxnSpPr>
          <p:nvPr/>
        </p:nvCxnSpPr>
        <p:spPr>
          <a:xfrm flipH="1" flipV="1">
            <a:off x="8687203" y="2088858"/>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EEC72CB1-304D-BD23-7D46-516447DA1FEB}"/>
              </a:ext>
            </a:extLst>
          </p:cNvPr>
          <p:cNvCxnSpPr>
            <a:stCxn id="4" idx="0"/>
            <a:endCxn id="29" idx="2"/>
          </p:cNvCxnSpPr>
          <p:nvPr/>
        </p:nvCxnSpPr>
        <p:spPr>
          <a:xfrm flipH="1" flipV="1">
            <a:off x="8687203" y="2088858"/>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EC05625C-72B2-1E3E-8341-A21198131EB6}"/>
              </a:ext>
            </a:extLst>
          </p:cNvPr>
          <p:cNvCxnSpPr/>
          <p:nvPr/>
        </p:nvCxnSpPr>
        <p:spPr>
          <a:xfrm flipH="1" flipV="1">
            <a:off x="7550984" y="474664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0AD85D8-B29A-6200-39E2-AAA85BF951D6}"/>
              </a:ext>
            </a:extLst>
          </p:cNvPr>
          <p:cNvCxnSpPr/>
          <p:nvPr/>
        </p:nvCxnSpPr>
        <p:spPr>
          <a:xfrm flipH="1" flipV="1">
            <a:off x="9837906" y="4754997"/>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C47B3BA8-6BF9-CB53-F114-B68130086F61}"/>
              </a:ext>
            </a:extLst>
          </p:cNvPr>
          <p:cNvCxnSpPr/>
          <p:nvPr/>
        </p:nvCxnSpPr>
        <p:spPr>
          <a:xfrm flipH="1" flipV="1">
            <a:off x="8702472" y="474664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CB215393-8D4A-41DF-F62A-8B5072A95FA4}"/>
              </a:ext>
            </a:extLst>
          </p:cNvPr>
          <p:cNvCxnSpPr/>
          <p:nvPr/>
        </p:nvCxnSpPr>
        <p:spPr>
          <a:xfrm flipH="1" flipV="1">
            <a:off x="8670873" y="1035497"/>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D0D46BD1-C784-844B-93D4-F47E112BE69D}"/>
              </a:ext>
            </a:extLst>
          </p:cNvPr>
          <p:cNvSpPr txBox="1"/>
          <p:nvPr/>
        </p:nvSpPr>
        <p:spPr>
          <a:xfrm>
            <a:off x="8412823" y="584775"/>
            <a:ext cx="935091" cy="369332"/>
          </a:xfrm>
          <a:prstGeom prst="rect">
            <a:avLst/>
          </a:prstGeom>
          <a:noFill/>
        </p:spPr>
        <p:txBody>
          <a:bodyPr wrap="square" rtlCol="0">
            <a:spAutoFit/>
          </a:bodyPr>
          <a:lstStyle/>
          <a:p>
            <a:r>
              <a:rPr kumimoji="1" lang="zh-CN" altLang="en-US" dirty="0"/>
              <a:t>聊天</a:t>
            </a:r>
          </a:p>
        </p:txBody>
      </p:sp>
      <p:sp>
        <p:nvSpPr>
          <p:cNvPr id="51" name="文本框 50">
            <a:extLst>
              <a:ext uri="{FF2B5EF4-FFF2-40B4-BE49-F238E27FC236}">
                <a16:creationId xmlns:a16="http://schemas.microsoft.com/office/drawing/2014/main" id="{44903514-C2B7-436F-483A-15A4052476CB}"/>
              </a:ext>
            </a:extLst>
          </p:cNvPr>
          <p:cNvSpPr txBox="1"/>
          <p:nvPr/>
        </p:nvSpPr>
        <p:spPr>
          <a:xfrm>
            <a:off x="6007612" y="5398498"/>
            <a:ext cx="786665" cy="369332"/>
          </a:xfrm>
          <a:prstGeom prst="rect">
            <a:avLst/>
          </a:prstGeom>
          <a:noFill/>
        </p:spPr>
        <p:txBody>
          <a:bodyPr wrap="square" rtlCol="0">
            <a:spAutoFit/>
          </a:bodyPr>
          <a:lstStyle/>
          <a:p>
            <a:r>
              <a:rPr kumimoji="1" lang="zh-CN" altLang="en-US"/>
              <a:t>我</a:t>
            </a:r>
          </a:p>
        </p:txBody>
      </p:sp>
      <p:sp>
        <p:nvSpPr>
          <p:cNvPr id="52" name="文本框 51">
            <a:extLst>
              <a:ext uri="{FF2B5EF4-FFF2-40B4-BE49-F238E27FC236}">
                <a16:creationId xmlns:a16="http://schemas.microsoft.com/office/drawing/2014/main" id="{8A9F9723-DB13-3A27-F691-FA03C18E864D}"/>
              </a:ext>
            </a:extLst>
          </p:cNvPr>
          <p:cNvSpPr txBox="1"/>
          <p:nvPr/>
        </p:nvSpPr>
        <p:spPr>
          <a:xfrm>
            <a:off x="6584596" y="5410765"/>
            <a:ext cx="353961" cy="369332"/>
          </a:xfrm>
          <a:prstGeom prst="rect">
            <a:avLst/>
          </a:prstGeom>
          <a:noFill/>
        </p:spPr>
        <p:txBody>
          <a:bodyPr wrap="square" rtlCol="0">
            <a:spAutoFit/>
          </a:bodyPr>
          <a:lstStyle/>
          <a:p>
            <a:r>
              <a:rPr kumimoji="1" lang="zh-CN" altLang="en-US" dirty="0"/>
              <a:t>是</a:t>
            </a:r>
          </a:p>
        </p:txBody>
      </p:sp>
      <p:sp>
        <p:nvSpPr>
          <p:cNvPr id="53" name="文本框 52">
            <a:extLst>
              <a:ext uri="{FF2B5EF4-FFF2-40B4-BE49-F238E27FC236}">
                <a16:creationId xmlns:a16="http://schemas.microsoft.com/office/drawing/2014/main" id="{3082A1AE-5778-829F-E31F-4775E9E808CD}"/>
              </a:ext>
            </a:extLst>
          </p:cNvPr>
          <p:cNvSpPr txBox="1"/>
          <p:nvPr/>
        </p:nvSpPr>
        <p:spPr>
          <a:xfrm>
            <a:off x="7295530" y="5408051"/>
            <a:ext cx="873983" cy="369332"/>
          </a:xfrm>
          <a:prstGeom prst="rect">
            <a:avLst/>
          </a:prstGeom>
          <a:noFill/>
        </p:spPr>
        <p:txBody>
          <a:bodyPr wrap="square" rtlCol="0">
            <a:spAutoFit/>
          </a:bodyPr>
          <a:lstStyle/>
          <a:p>
            <a:r>
              <a:rPr kumimoji="1" lang="zh-CN" altLang="en-US" dirty="0"/>
              <a:t>聊天</a:t>
            </a:r>
          </a:p>
        </p:txBody>
      </p:sp>
      <p:sp>
        <p:nvSpPr>
          <p:cNvPr id="54" name="文本框 53">
            <a:extLst>
              <a:ext uri="{FF2B5EF4-FFF2-40B4-BE49-F238E27FC236}">
                <a16:creationId xmlns:a16="http://schemas.microsoft.com/office/drawing/2014/main" id="{3E18AA5F-3E2D-C581-3654-488BB6830445}"/>
              </a:ext>
            </a:extLst>
          </p:cNvPr>
          <p:cNvSpPr txBox="1"/>
          <p:nvPr/>
        </p:nvSpPr>
        <p:spPr>
          <a:xfrm>
            <a:off x="8324612" y="5391294"/>
            <a:ext cx="1106335" cy="369332"/>
          </a:xfrm>
          <a:prstGeom prst="rect">
            <a:avLst/>
          </a:prstGeom>
          <a:noFill/>
        </p:spPr>
        <p:txBody>
          <a:bodyPr wrap="square" rtlCol="0">
            <a:spAutoFit/>
          </a:bodyPr>
          <a:lstStyle/>
          <a:p>
            <a:r>
              <a:rPr kumimoji="1" lang="zh-CN" altLang="en-US" dirty="0"/>
              <a:t>机器人</a:t>
            </a:r>
          </a:p>
        </p:txBody>
      </p:sp>
      <p:sp>
        <p:nvSpPr>
          <p:cNvPr id="55" name="文本框 54">
            <a:extLst>
              <a:ext uri="{FF2B5EF4-FFF2-40B4-BE49-F238E27FC236}">
                <a16:creationId xmlns:a16="http://schemas.microsoft.com/office/drawing/2014/main" id="{1ADA67CA-92B5-0794-EFBF-314B61B93E05}"/>
              </a:ext>
            </a:extLst>
          </p:cNvPr>
          <p:cNvSpPr txBox="1"/>
          <p:nvPr/>
        </p:nvSpPr>
        <p:spPr>
          <a:xfrm>
            <a:off x="9701976" y="5391294"/>
            <a:ext cx="957909" cy="369332"/>
          </a:xfrm>
          <a:prstGeom prst="rect">
            <a:avLst/>
          </a:prstGeom>
          <a:noFill/>
        </p:spPr>
        <p:txBody>
          <a:bodyPr wrap="square" rtlCol="0">
            <a:spAutoFit/>
          </a:bodyPr>
          <a:lstStyle/>
          <a:p>
            <a:r>
              <a:rPr kumimoji="1" lang="zh-CN" altLang="en-US" dirty="0"/>
              <a:t>，</a:t>
            </a:r>
          </a:p>
        </p:txBody>
      </p:sp>
      <p:sp>
        <p:nvSpPr>
          <p:cNvPr id="56" name="文本框 55">
            <a:extLst>
              <a:ext uri="{FF2B5EF4-FFF2-40B4-BE49-F238E27FC236}">
                <a16:creationId xmlns:a16="http://schemas.microsoft.com/office/drawing/2014/main" id="{1C2E4994-CE0F-D08B-F540-460E8704B34C}"/>
              </a:ext>
            </a:extLst>
          </p:cNvPr>
          <p:cNvSpPr txBox="1"/>
          <p:nvPr/>
        </p:nvSpPr>
        <p:spPr>
          <a:xfrm>
            <a:off x="10388856" y="5391294"/>
            <a:ext cx="570272" cy="369332"/>
          </a:xfrm>
          <a:prstGeom prst="rect">
            <a:avLst/>
          </a:prstGeom>
          <a:noFill/>
        </p:spPr>
        <p:txBody>
          <a:bodyPr wrap="square" rtlCol="0">
            <a:spAutoFit/>
          </a:bodyPr>
          <a:lstStyle/>
          <a:p>
            <a:r>
              <a:rPr kumimoji="1" lang="zh-CN" altLang="en-US" dirty="0"/>
              <a:t>我</a:t>
            </a:r>
          </a:p>
        </p:txBody>
      </p:sp>
      <p:sp>
        <p:nvSpPr>
          <p:cNvPr id="57" name="文本框 56">
            <a:extLst>
              <a:ext uri="{FF2B5EF4-FFF2-40B4-BE49-F238E27FC236}">
                <a16:creationId xmlns:a16="http://schemas.microsoft.com/office/drawing/2014/main" id="{48E98E17-46E5-C223-FD85-4AB782803C4F}"/>
              </a:ext>
            </a:extLst>
          </p:cNvPr>
          <p:cNvSpPr txBox="1"/>
          <p:nvPr/>
        </p:nvSpPr>
        <p:spPr>
          <a:xfrm>
            <a:off x="10959128" y="5391294"/>
            <a:ext cx="791496" cy="369332"/>
          </a:xfrm>
          <a:prstGeom prst="rect">
            <a:avLst/>
          </a:prstGeom>
          <a:noFill/>
        </p:spPr>
        <p:txBody>
          <a:bodyPr wrap="square" rtlCol="0">
            <a:spAutoFit/>
          </a:bodyPr>
          <a:lstStyle/>
          <a:p>
            <a:r>
              <a:rPr kumimoji="1" lang="zh-CN" altLang="en-US" dirty="0"/>
              <a:t>可以</a:t>
            </a:r>
          </a:p>
        </p:txBody>
      </p:sp>
      <p:sp>
        <p:nvSpPr>
          <p:cNvPr id="58" name="文本框 57">
            <a:extLst>
              <a:ext uri="{FF2B5EF4-FFF2-40B4-BE49-F238E27FC236}">
                <a16:creationId xmlns:a16="http://schemas.microsoft.com/office/drawing/2014/main" id="{9ECB23C7-95C8-552C-56B0-FF2686211B29}"/>
              </a:ext>
            </a:extLst>
          </p:cNvPr>
          <p:cNvSpPr txBox="1"/>
          <p:nvPr/>
        </p:nvSpPr>
        <p:spPr>
          <a:xfrm>
            <a:off x="11681798" y="5391294"/>
            <a:ext cx="791496" cy="369332"/>
          </a:xfrm>
          <a:prstGeom prst="rect">
            <a:avLst/>
          </a:prstGeom>
          <a:noFill/>
        </p:spPr>
        <p:txBody>
          <a:bodyPr wrap="square" rtlCol="0">
            <a:spAutoFit/>
          </a:bodyPr>
          <a:lstStyle/>
          <a:p>
            <a:r>
              <a:rPr kumimoji="1" lang="zh-CN" altLang="en-US" dirty="0"/>
              <a:t>聊天</a:t>
            </a:r>
          </a:p>
        </p:txBody>
      </p:sp>
      <p:sp>
        <p:nvSpPr>
          <p:cNvPr id="59" name="圆角矩形 58">
            <a:extLst>
              <a:ext uri="{FF2B5EF4-FFF2-40B4-BE49-F238E27FC236}">
                <a16:creationId xmlns:a16="http://schemas.microsoft.com/office/drawing/2014/main" id="{595BBCB7-F38C-EC97-FAB8-98747AEC13D4}"/>
              </a:ext>
            </a:extLst>
          </p:cNvPr>
          <p:cNvSpPr/>
          <p:nvPr/>
        </p:nvSpPr>
        <p:spPr>
          <a:xfrm>
            <a:off x="7265159" y="5192596"/>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0" name="图片 59">
            <a:extLst>
              <a:ext uri="{FF2B5EF4-FFF2-40B4-BE49-F238E27FC236}">
                <a16:creationId xmlns:a16="http://schemas.microsoft.com/office/drawing/2014/main" id="{D86E5B3C-65FE-5825-D687-E491289372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9596" y="1478162"/>
            <a:ext cx="4992916" cy="3694834"/>
          </a:xfrm>
          <a:prstGeom prst="rect">
            <a:avLst/>
          </a:prstGeom>
        </p:spPr>
      </p:pic>
      <p:pic>
        <p:nvPicPr>
          <p:cNvPr id="61" name="图片 60">
            <a:extLst>
              <a:ext uri="{FF2B5EF4-FFF2-40B4-BE49-F238E27FC236}">
                <a16:creationId xmlns:a16="http://schemas.microsoft.com/office/drawing/2014/main" id="{4AC27C43-98CF-D4DC-1B16-6156F0EBA9C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44463" y="1761992"/>
            <a:ext cx="1401989" cy="1621411"/>
          </a:xfrm>
          <a:prstGeom prst="rect">
            <a:avLst/>
          </a:prstGeom>
        </p:spPr>
      </p:pic>
      <p:sp>
        <p:nvSpPr>
          <p:cNvPr id="62" name="文本框 61">
            <a:extLst>
              <a:ext uri="{FF2B5EF4-FFF2-40B4-BE49-F238E27FC236}">
                <a16:creationId xmlns:a16="http://schemas.microsoft.com/office/drawing/2014/main" id="{F622C8C6-B97D-CCD5-09BD-19E2FA5EB89D}"/>
              </a:ext>
            </a:extLst>
          </p:cNvPr>
          <p:cNvSpPr txBox="1"/>
          <p:nvPr/>
        </p:nvSpPr>
        <p:spPr>
          <a:xfrm>
            <a:off x="1344463" y="3530722"/>
            <a:ext cx="2105247" cy="369332"/>
          </a:xfrm>
          <a:prstGeom prst="rect">
            <a:avLst/>
          </a:prstGeom>
          <a:noFill/>
        </p:spPr>
        <p:txBody>
          <a:bodyPr wrap="square" rtlCol="0">
            <a:spAutoFit/>
          </a:bodyPr>
          <a:lstStyle/>
          <a:p>
            <a:r>
              <a:rPr kumimoji="1" lang="en-US" altLang="zh-CN" dirty="0" err="1"/>
              <a:t>Yoshua</a:t>
            </a:r>
            <a:r>
              <a:rPr kumimoji="1" lang="en-US" altLang="zh-CN" dirty="0"/>
              <a:t> </a:t>
            </a:r>
            <a:r>
              <a:rPr kumimoji="1" lang="en-US" altLang="zh-CN" dirty="0" err="1"/>
              <a:t>Bengio</a:t>
            </a:r>
            <a:endParaRPr kumimoji="1" lang="zh-CN" altLang="en-US" dirty="0"/>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7AAD0A52-D45A-ED7F-826A-872DB5B37954}"/>
              </a:ext>
            </a:extLst>
          </p:cNvPr>
          <p:cNvSpPr/>
          <p:nvPr/>
        </p:nvSpPr>
        <p:spPr>
          <a:xfrm>
            <a:off x="383390" y="6326769"/>
            <a:ext cx="7652943" cy="461665"/>
          </a:xfrm>
          <a:prstGeom prst="rect">
            <a:avLst/>
          </a:prstGeom>
        </p:spPr>
        <p:txBody>
          <a:bodyPr wrap="square">
            <a:spAutoFit/>
          </a:bodyPr>
          <a:lstStyle/>
          <a:p>
            <a:r>
              <a:rPr lang="en-US" altLang="zh-CN" sz="1200" dirty="0" err="1"/>
              <a:t>F.Sun</a:t>
            </a:r>
            <a:r>
              <a:rPr lang="en-US" altLang="zh-CN" sz="1200" dirty="0"/>
              <a:t> et al.: Learning Word Representations by Jointly Modeling Syntagmatic and Paradigmatic Relations (slides), </a:t>
            </a:r>
            <a:r>
              <a:rPr lang="zh-CN" altLang="en-US" sz="1200" dirty="0"/>
              <a:t>http://www.bigdatalab.ac.cn/~lanyanyan/slides/2015/ACL2015-sun.pdf</a:t>
            </a:r>
          </a:p>
        </p:txBody>
      </p:sp>
      <p:pic>
        <p:nvPicPr>
          <p:cNvPr id="6" name="图片 5">
            <a:extLst>
              <a:ext uri="{FF2B5EF4-FFF2-40B4-BE49-F238E27FC236}">
                <a16:creationId xmlns:a16="http://schemas.microsoft.com/office/drawing/2014/main" id="{B28F162C-E043-763D-6769-FAB8E70E7F7C}"/>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A55D90C2-7DB3-3BD5-153B-A1B0F7BA0A6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07455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Results</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Centrality</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200" b="0" i="0" u="none" strike="noStrike" kern="1200" cap="none" spc="0" normalizeH="0" baseline="0" noProof="0" dirty="0">
                <a:ln>
                  <a:noFill/>
                </a:ln>
                <a:solidFill>
                  <a:prstClr val="black"/>
                </a:solidFill>
                <a:effectLst/>
                <a:uLnTx/>
                <a:uFillTx/>
                <a:latin typeface="Source Sans Pro" panose="020B0503030403020204" pitchFamily="34" charset="0"/>
                <a:ea typeface="宋体" panose="02010600030101010101" pitchFamily="2" charset="-122"/>
                <a:cs typeface="+mn-cs"/>
              </a:rPr>
              <a:t>Gu, W., Gao, F., Lou, X. et al. Discovering latent node Information by graph attention network. Scientific Reports 11, 6967 (2021).</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2" name="图片 1">
            <a:extLst>
              <a:ext uri="{FF2B5EF4-FFF2-40B4-BE49-F238E27FC236}">
                <a16:creationId xmlns:a16="http://schemas.microsoft.com/office/drawing/2014/main" id="{74304CF3-11EE-246F-E372-685FD137991D}"/>
              </a:ext>
            </a:extLst>
          </p:cNvPr>
          <p:cNvPicPr>
            <a:picLocks noChangeAspect="1"/>
          </p:cNvPicPr>
          <p:nvPr/>
        </p:nvPicPr>
        <p:blipFill>
          <a:blip r:embed="rId3"/>
          <a:stretch>
            <a:fillRect/>
          </a:stretch>
        </p:blipFill>
        <p:spPr>
          <a:xfrm>
            <a:off x="724829" y="3885242"/>
            <a:ext cx="10601629" cy="1787248"/>
          </a:xfrm>
          <a:prstGeom prst="rect">
            <a:avLst/>
          </a:prstGeom>
        </p:spPr>
      </p:pic>
      <p:pic>
        <p:nvPicPr>
          <p:cNvPr id="4" name="图片 3">
            <a:extLst>
              <a:ext uri="{FF2B5EF4-FFF2-40B4-BE49-F238E27FC236}">
                <a16:creationId xmlns:a16="http://schemas.microsoft.com/office/drawing/2014/main" id="{353647F7-47CA-A1DA-95CD-66281B098961}"/>
              </a:ext>
            </a:extLst>
          </p:cNvPr>
          <p:cNvPicPr>
            <a:picLocks noChangeAspect="1"/>
          </p:cNvPicPr>
          <p:nvPr/>
        </p:nvPicPr>
        <p:blipFill>
          <a:blip r:embed="rId4"/>
          <a:stretch>
            <a:fillRect/>
          </a:stretch>
        </p:blipFill>
        <p:spPr>
          <a:xfrm>
            <a:off x="6253407" y="123504"/>
            <a:ext cx="4384542" cy="3761738"/>
          </a:xfrm>
          <a:prstGeom prst="rect">
            <a:avLst/>
          </a:prstGeom>
        </p:spPr>
      </p:pic>
      <p:pic>
        <p:nvPicPr>
          <p:cNvPr id="5" name="图片 4">
            <a:extLst>
              <a:ext uri="{FF2B5EF4-FFF2-40B4-BE49-F238E27FC236}">
                <a16:creationId xmlns:a16="http://schemas.microsoft.com/office/drawing/2014/main" id="{AB0E36AA-F9DD-05BF-74AC-3AF17A24BC4E}"/>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4F9B1277-FD21-F30D-295B-630902C5742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95200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Node</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Clustering</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200" b="0" i="0" u="none" strike="noStrike" kern="1200" cap="none" spc="0" normalizeH="0" baseline="0" noProof="0" dirty="0">
                <a:ln>
                  <a:noFill/>
                </a:ln>
                <a:solidFill>
                  <a:prstClr val="black"/>
                </a:solidFill>
                <a:effectLst/>
                <a:uLnTx/>
                <a:uFillTx/>
                <a:latin typeface="Source Sans Pro" panose="020B0503030403020204" pitchFamily="34" charset="0"/>
                <a:ea typeface="宋体" panose="02010600030101010101" pitchFamily="2" charset="-122"/>
                <a:cs typeface="+mn-cs"/>
              </a:rPr>
              <a:t>Gu, W., Gao, F., Lou, X. et al. Discovering latent node Information by graph attention network. Scientific Reports 11, 6967 (2021).</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3" name="图片 2">
            <a:extLst>
              <a:ext uri="{FF2B5EF4-FFF2-40B4-BE49-F238E27FC236}">
                <a16:creationId xmlns:a16="http://schemas.microsoft.com/office/drawing/2014/main" id="{1EC555D4-90E9-E07A-3502-4306D982C939}"/>
              </a:ext>
            </a:extLst>
          </p:cNvPr>
          <p:cNvPicPr>
            <a:picLocks noChangeAspect="1"/>
          </p:cNvPicPr>
          <p:nvPr/>
        </p:nvPicPr>
        <p:blipFill>
          <a:blip r:embed="rId3"/>
          <a:stretch>
            <a:fillRect/>
          </a:stretch>
        </p:blipFill>
        <p:spPr>
          <a:xfrm>
            <a:off x="633374" y="2017928"/>
            <a:ext cx="8182932" cy="2319772"/>
          </a:xfrm>
          <a:prstGeom prst="rect">
            <a:avLst/>
          </a:prstGeom>
        </p:spPr>
      </p:pic>
      <p:sp>
        <p:nvSpPr>
          <p:cNvPr id="4" name="文本框 3">
            <a:extLst>
              <a:ext uri="{FF2B5EF4-FFF2-40B4-BE49-F238E27FC236}">
                <a16:creationId xmlns:a16="http://schemas.microsoft.com/office/drawing/2014/main" id="{EBAACA6D-A9A7-849F-3EFD-9314905B601E}"/>
              </a:ext>
            </a:extLst>
          </p:cNvPr>
          <p:cNvSpPr txBox="1"/>
          <p:nvPr/>
        </p:nvSpPr>
        <p:spPr>
          <a:xfrm>
            <a:off x="2428122" y="4543432"/>
            <a:ext cx="59629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Visualization for Node Representation Vectors</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5" name="文本框 4">
            <a:extLst>
              <a:ext uri="{FF2B5EF4-FFF2-40B4-BE49-F238E27FC236}">
                <a16:creationId xmlns:a16="http://schemas.microsoft.com/office/drawing/2014/main" id="{8BCABDA1-1397-DF11-98C7-CC43D51A6B2C}"/>
              </a:ext>
            </a:extLst>
          </p:cNvPr>
          <p:cNvSpPr txBox="1"/>
          <p:nvPr/>
        </p:nvSpPr>
        <p:spPr>
          <a:xfrm>
            <a:off x="1025911" y="1620155"/>
            <a:ext cx="22538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Cora dataset</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6" name="图片 5">
            <a:extLst>
              <a:ext uri="{FF2B5EF4-FFF2-40B4-BE49-F238E27FC236}">
                <a16:creationId xmlns:a16="http://schemas.microsoft.com/office/drawing/2014/main" id="{44698D7B-0A4F-D748-DF40-473F6DC7740C}"/>
              </a:ext>
            </a:extLst>
          </p:cNvPr>
          <p:cNvPicPr>
            <a:picLocks noChangeAspect="1"/>
          </p:cNvPicPr>
          <p:nvPr/>
        </p:nvPicPr>
        <p:blipFill>
          <a:blip r:embed="rId4"/>
          <a:stretch>
            <a:fillRect/>
          </a:stretch>
        </p:blipFill>
        <p:spPr>
          <a:xfrm>
            <a:off x="9336271" y="2206263"/>
            <a:ext cx="2780159" cy="2337167"/>
          </a:xfrm>
          <a:prstGeom prst="rect">
            <a:avLst/>
          </a:prstGeom>
        </p:spPr>
      </p:pic>
      <p:sp>
        <p:nvSpPr>
          <p:cNvPr id="10" name="文本框 9">
            <a:extLst>
              <a:ext uri="{FF2B5EF4-FFF2-40B4-BE49-F238E27FC236}">
                <a16:creationId xmlns:a16="http://schemas.microsoft.com/office/drawing/2014/main" id="{98B278A2-8C44-FFA0-14FD-6DBD4EB50905}"/>
              </a:ext>
            </a:extLst>
          </p:cNvPr>
          <p:cNvSpPr txBox="1"/>
          <p:nvPr/>
        </p:nvSpPr>
        <p:spPr>
          <a:xfrm>
            <a:off x="3970245" y="1591713"/>
            <a:ext cx="212575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800" b="0" i="0" u="none" strike="noStrike" kern="1200" cap="none" spc="0" normalizeH="0" baseline="0" noProof="0" dirty="0" err="1">
                <a:ln>
                  <a:noFill/>
                </a:ln>
                <a:solidFill>
                  <a:srgbClr val="222222"/>
                </a:solidFill>
                <a:effectLst/>
                <a:uLnTx/>
                <a:uFillTx/>
                <a:latin typeface="-apple-system"/>
                <a:ea typeface="宋体" panose="02010600030101010101" pitchFamily="2" charset="-122"/>
                <a:cs typeface="+mn-cs"/>
              </a:rPr>
              <a:t>GraphSAGE</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1" name="文本框 10">
            <a:extLst>
              <a:ext uri="{FF2B5EF4-FFF2-40B4-BE49-F238E27FC236}">
                <a16:creationId xmlns:a16="http://schemas.microsoft.com/office/drawing/2014/main" id="{1E5E74F8-26C6-DAC1-9779-26D07D2CAF21}"/>
              </a:ext>
            </a:extLst>
          </p:cNvPr>
          <p:cNvSpPr txBox="1"/>
          <p:nvPr/>
        </p:nvSpPr>
        <p:spPr>
          <a:xfrm>
            <a:off x="6786533" y="1590803"/>
            <a:ext cx="212575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222222"/>
                </a:solidFill>
                <a:effectLst/>
                <a:uLnTx/>
                <a:uFillTx/>
                <a:latin typeface="-apple-system"/>
                <a:ea typeface="宋体" panose="02010600030101010101" pitchFamily="2" charset="-122"/>
                <a:cs typeface="+mn-cs"/>
              </a:rPr>
              <a:t>Ours</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2" name="文本框 11">
            <a:extLst>
              <a:ext uri="{FF2B5EF4-FFF2-40B4-BE49-F238E27FC236}">
                <a16:creationId xmlns:a16="http://schemas.microsoft.com/office/drawing/2014/main" id="{ED424377-AC61-EE0F-77C7-1BF5C314425A}"/>
              </a:ext>
            </a:extLst>
          </p:cNvPr>
          <p:cNvSpPr txBox="1"/>
          <p:nvPr/>
        </p:nvSpPr>
        <p:spPr>
          <a:xfrm>
            <a:off x="9977718" y="2528047"/>
            <a:ext cx="88750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ours</a:t>
            </a:r>
            <a:endParaRPr kumimoji="1"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13" name="图片 12">
            <a:extLst>
              <a:ext uri="{FF2B5EF4-FFF2-40B4-BE49-F238E27FC236}">
                <a16:creationId xmlns:a16="http://schemas.microsoft.com/office/drawing/2014/main" id="{A5B521FD-DEDF-3E19-05B9-FA44DD572CB9}"/>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14" name="Picture 5" descr="Z:\e\建院\logo\uplogo copy.png">
            <a:extLst>
              <a:ext uri="{FF2B5EF4-FFF2-40B4-BE49-F238E27FC236}">
                <a16:creationId xmlns:a16="http://schemas.microsoft.com/office/drawing/2014/main" id="{A31EC799-7744-460C-762E-B9F7F5FE106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878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Node</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Clustering</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200" b="0" i="0" u="none" strike="noStrike" kern="1200" cap="none" spc="0" normalizeH="0" baseline="0" noProof="0" dirty="0">
                <a:ln>
                  <a:noFill/>
                </a:ln>
                <a:solidFill>
                  <a:prstClr val="black"/>
                </a:solidFill>
                <a:effectLst/>
                <a:uLnTx/>
                <a:uFillTx/>
                <a:latin typeface="Source Sans Pro" panose="020B0503030403020204" pitchFamily="34" charset="0"/>
                <a:ea typeface="宋体" panose="02010600030101010101" pitchFamily="2" charset="-122"/>
                <a:cs typeface="+mn-cs"/>
              </a:rPr>
              <a:t>Gu, W., Gao, F., Lou, X. et al. Discovering latent node Information by graph attention network. Scientific Reports 11, 6967 (2021).</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2" name="图片 1">
            <a:extLst>
              <a:ext uri="{FF2B5EF4-FFF2-40B4-BE49-F238E27FC236}">
                <a16:creationId xmlns:a16="http://schemas.microsoft.com/office/drawing/2014/main" id="{E417D943-F14E-365C-B114-5AD087446F96}"/>
              </a:ext>
            </a:extLst>
          </p:cNvPr>
          <p:cNvPicPr>
            <a:picLocks noChangeAspect="1"/>
          </p:cNvPicPr>
          <p:nvPr/>
        </p:nvPicPr>
        <p:blipFill>
          <a:blip r:embed="rId3"/>
          <a:stretch>
            <a:fillRect/>
          </a:stretch>
        </p:blipFill>
        <p:spPr>
          <a:xfrm>
            <a:off x="1025911" y="1608349"/>
            <a:ext cx="9948096" cy="4064161"/>
          </a:xfrm>
          <a:prstGeom prst="rect">
            <a:avLst/>
          </a:prstGeom>
        </p:spPr>
      </p:pic>
      <p:sp>
        <p:nvSpPr>
          <p:cNvPr id="3" name="文本框 2">
            <a:extLst>
              <a:ext uri="{FF2B5EF4-FFF2-40B4-BE49-F238E27FC236}">
                <a16:creationId xmlns:a16="http://schemas.microsoft.com/office/drawing/2014/main" id="{908ECBA1-07BE-C8B7-3899-1BBE931D592C}"/>
              </a:ext>
            </a:extLst>
          </p:cNvPr>
          <p:cNvSpPr txBox="1"/>
          <p:nvPr/>
        </p:nvSpPr>
        <p:spPr>
          <a:xfrm>
            <a:off x="5288707" y="5642350"/>
            <a:ext cx="36038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Deep</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Linker</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ours</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4" name="文本框 3">
            <a:extLst>
              <a:ext uri="{FF2B5EF4-FFF2-40B4-BE49-F238E27FC236}">
                <a16:creationId xmlns:a16="http://schemas.microsoft.com/office/drawing/2014/main" id="{142C9E17-126D-9726-24DF-EC029E9A8B41}"/>
              </a:ext>
            </a:extLst>
          </p:cNvPr>
          <p:cNvSpPr txBox="1"/>
          <p:nvPr/>
        </p:nvSpPr>
        <p:spPr>
          <a:xfrm>
            <a:off x="8448766" y="1963270"/>
            <a:ext cx="8875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ours</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6" name="图片 5">
            <a:extLst>
              <a:ext uri="{FF2B5EF4-FFF2-40B4-BE49-F238E27FC236}">
                <a16:creationId xmlns:a16="http://schemas.microsoft.com/office/drawing/2014/main" id="{F143ADE6-59E8-8519-9336-77924ADEF892}"/>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10" name="Picture 5" descr="Z:\e\建院\logo\uplogo copy.png">
            <a:extLst>
              <a:ext uri="{FF2B5EF4-FFF2-40B4-BE49-F238E27FC236}">
                <a16:creationId xmlns:a16="http://schemas.microsoft.com/office/drawing/2014/main" id="{BAB4D6E4-D046-6B37-D63C-891A047E1D5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93199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Network</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Completion</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4" descr="LMP 2354 Hacking Network | MHSc Translational Research">
            <a:extLst>
              <a:ext uri="{FF2B5EF4-FFF2-40B4-BE49-F238E27FC236}">
                <a16:creationId xmlns:a16="http://schemas.microsoft.com/office/drawing/2014/main" id="{A1966FF2-D7FA-66C8-D245-8295DF06982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25911" y="1421191"/>
            <a:ext cx="6019679" cy="4266494"/>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3">
            <a:extLst>
              <a:ext uri="{FF2B5EF4-FFF2-40B4-BE49-F238E27FC236}">
                <a16:creationId xmlns:a16="http://schemas.microsoft.com/office/drawing/2014/main" id="{F4E305D8-9CF6-5CAF-55E9-383C8073BE31}"/>
              </a:ext>
            </a:extLst>
          </p:cNvPr>
          <p:cNvSpPr/>
          <p:nvPr/>
        </p:nvSpPr>
        <p:spPr>
          <a:xfrm>
            <a:off x="4422593" y="2654522"/>
            <a:ext cx="2622997" cy="2343930"/>
          </a:xfrm>
          <a:prstGeom prst="ellipse">
            <a:avLst/>
          </a:prstGeom>
          <a:solidFill>
            <a:schemeClr val="accent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 name="文本框 4">
            <a:extLst>
              <a:ext uri="{FF2B5EF4-FFF2-40B4-BE49-F238E27FC236}">
                <a16:creationId xmlns:a16="http://schemas.microsoft.com/office/drawing/2014/main" id="{A3E27D53-3F0B-5DB3-9A5E-8DDD839CFBF0}"/>
              </a:ext>
            </a:extLst>
          </p:cNvPr>
          <p:cNvSpPr txBox="1"/>
          <p:nvPr/>
        </p:nvSpPr>
        <p:spPr>
          <a:xfrm>
            <a:off x="7907628" y="1957589"/>
            <a:ext cx="2640169"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Missing</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Noisy</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Incomplete</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Social</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network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Gene</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network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Brain</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network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Citation</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network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 name="文本框 1">
            <a:extLst>
              <a:ext uri="{FF2B5EF4-FFF2-40B4-BE49-F238E27FC236}">
                <a16:creationId xmlns:a16="http://schemas.microsoft.com/office/drawing/2014/main" id="{0EA91596-4E9B-8418-D0CC-33C10DACA66C}"/>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9" name="图片 8">
            <a:extLst>
              <a:ext uri="{FF2B5EF4-FFF2-40B4-BE49-F238E27FC236}">
                <a16:creationId xmlns:a16="http://schemas.microsoft.com/office/drawing/2014/main" id="{4A8BD3FD-7FEC-BB59-5BA2-0ABCFD61B751}"/>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10" name="Picture 5" descr="Z:\e\建院\logo\uplogo copy.png">
            <a:extLst>
              <a:ext uri="{FF2B5EF4-FFF2-40B4-BE49-F238E27FC236}">
                <a16:creationId xmlns:a16="http://schemas.microsoft.com/office/drawing/2014/main" id="{2F1E4E3A-B939-C087-E658-A7DC180E7D8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17343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Two</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Kinds</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of</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Tasks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4" descr="LMP 2354 Hacking Network | MHSc Translational Research">
            <a:extLst>
              <a:ext uri="{FF2B5EF4-FFF2-40B4-BE49-F238E27FC236}">
                <a16:creationId xmlns:a16="http://schemas.microsoft.com/office/drawing/2014/main" id="{A1966FF2-D7FA-66C8-D245-8295DF06982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361422" y="2036505"/>
            <a:ext cx="4804667" cy="3405345"/>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3">
            <a:extLst>
              <a:ext uri="{FF2B5EF4-FFF2-40B4-BE49-F238E27FC236}">
                <a16:creationId xmlns:a16="http://schemas.microsoft.com/office/drawing/2014/main" id="{F4E305D8-9CF6-5CAF-55E9-383C8073BE31}"/>
              </a:ext>
            </a:extLst>
          </p:cNvPr>
          <p:cNvSpPr/>
          <p:nvPr/>
        </p:nvSpPr>
        <p:spPr>
          <a:xfrm>
            <a:off x="8659743" y="2568848"/>
            <a:ext cx="2622997" cy="2343930"/>
          </a:xfrm>
          <a:prstGeom prst="ellipse">
            <a:avLst/>
          </a:prstGeom>
          <a:solidFill>
            <a:schemeClr val="accent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2" name="Picture 4" descr="LMP 2354 Hacking Network | MHSc Translational Research">
            <a:extLst>
              <a:ext uri="{FF2B5EF4-FFF2-40B4-BE49-F238E27FC236}">
                <a16:creationId xmlns:a16="http://schemas.microsoft.com/office/drawing/2014/main" id="{C9C90FFB-92EF-6074-8C94-CC180D820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911" y="2036507"/>
            <a:ext cx="4804664" cy="340534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090764D-45B2-5156-AA68-EB6D3F4C10E6}"/>
              </a:ext>
            </a:extLst>
          </p:cNvPr>
          <p:cNvSpPr txBox="1"/>
          <p:nvPr/>
        </p:nvSpPr>
        <p:spPr>
          <a:xfrm>
            <a:off x="2708347" y="1555044"/>
            <a:ext cx="24727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Random</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Missing</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9" name="文本框 8">
            <a:extLst>
              <a:ext uri="{FF2B5EF4-FFF2-40B4-BE49-F238E27FC236}">
                <a16:creationId xmlns:a16="http://schemas.microsoft.com/office/drawing/2014/main" id="{19784C21-A7F1-D85B-C85F-A3D84D58DB28}"/>
              </a:ext>
            </a:extLst>
          </p:cNvPr>
          <p:cNvSpPr txBox="1"/>
          <p:nvPr/>
        </p:nvSpPr>
        <p:spPr>
          <a:xfrm>
            <a:off x="7702488" y="1555042"/>
            <a:ext cx="24727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Block</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Missing</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0" name="椭圆 9">
            <a:extLst>
              <a:ext uri="{FF2B5EF4-FFF2-40B4-BE49-F238E27FC236}">
                <a16:creationId xmlns:a16="http://schemas.microsoft.com/office/drawing/2014/main" id="{F5910836-86B8-5D03-702E-A6CB97D64E6D}"/>
              </a:ext>
            </a:extLst>
          </p:cNvPr>
          <p:cNvSpPr/>
          <p:nvPr/>
        </p:nvSpPr>
        <p:spPr>
          <a:xfrm>
            <a:off x="2708347" y="2090090"/>
            <a:ext cx="409129" cy="436392"/>
          </a:xfrm>
          <a:prstGeom prst="ellipse">
            <a:avLst/>
          </a:prstGeom>
          <a:solidFill>
            <a:schemeClr val="accent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椭圆 10">
            <a:extLst>
              <a:ext uri="{FF2B5EF4-FFF2-40B4-BE49-F238E27FC236}">
                <a16:creationId xmlns:a16="http://schemas.microsoft.com/office/drawing/2014/main" id="{39DCFD88-8AAB-1C44-1D3A-12BDB974037D}"/>
              </a:ext>
            </a:extLst>
          </p:cNvPr>
          <p:cNvSpPr/>
          <p:nvPr/>
        </p:nvSpPr>
        <p:spPr>
          <a:xfrm>
            <a:off x="2023620" y="4558861"/>
            <a:ext cx="568817" cy="602307"/>
          </a:xfrm>
          <a:prstGeom prst="ellipse">
            <a:avLst/>
          </a:prstGeom>
          <a:solidFill>
            <a:schemeClr val="accent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a:extLst>
              <a:ext uri="{FF2B5EF4-FFF2-40B4-BE49-F238E27FC236}">
                <a16:creationId xmlns:a16="http://schemas.microsoft.com/office/drawing/2014/main" id="{07A842F8-A6AF-7C6B-ECB3-234E19CCE62F}"/>
              </a:ext>
            </a:extLst>
          </p:cNvPr>
          <p:cNvSpPr/>
          <p:nvPr/>
        </p:nvSpPr>
        <p:spPr>
          <a:xfrm>
            <a:off x="3646358" y="3305008"/>
            <a:ext cx="409129" cy="436392"/>
          </a:xfrm>
          <a:prstGeom prst="ellipse">
            <a:avLst/>
          </a:prstGeom>
          <a:solidFill>
            <a:schemeClr val="accent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a:extLst>
              <a:ext uri="{FF2B5EF4-FFF2-40B4-BE49-F238E27FC236}">
                <a16:creationId xmlns:a16="http://schemas.microsoft.com/office/drawing/2014/main" id="{D1B5016B-4E07-557D-AE75-230C87BF1BF4}"/>
              </a:ext>
            </a:extLst>
          </p:cNvPr>
          <p:cNvSpPr/>
          <p:nvPr/>
        </p:nvSpPr>
        <p:spPr>
          <a:xfrm>
            <a:off x="5047122" y="2731449"/>
            <a:ext cx="490793" cy="475390"/>
          </a:xfrm>
          <a:prstGeom prst="ellipse">
            <a:avLst/>
          </a:prstGeom>
          <a:solidFill>
            <a:schemeClr val="accent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 name="文本框 4">
            <a:extLst>
              <a:ext uri="{FF2B5EF4-FFF2-40B4-BE49-F238E27FC236}">
                <a16:creationId xmlns:a16="http://schemas.microsoft.com/office/drawing/2014/main" id="{24DC52A6-EBC8-A64B-00DC-DA4AFEA274BC}"/>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15" name="图片 14">
            <a:extLst>
              <a:ext uri="{FF2B5EF4-FFF2-40B4-BE49-F238E27FC236}">
                <a16:creationId xmlns:a16="http://schemas.microsoft.com/office/drawing/2014/main" id="{93A75559-3BB9-E305-D48D-6CD7D785897F}"/>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16" name="Picture 5" descr="Z:\e\建院\logo\uplogo copy.png">
            <a:extLst>
              <a:ext uri="{FF2B5EF4-FFF2-40B4-BE49-F238E27FC236}">
                <a16:creationId xmlns:a16="http://schemas.microsoft.com/office/drawing/2014/main" id="{BE58CBFD-3A11-5B45-00E4-7CA20E5DF3D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57930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7067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Matrix</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Completion </a:t>
            </a:r>
            <a:r>
              <a:rPr kumimoji="0" lang="en-US" altLang="zh-CN" sz="3600" b="0" i="0" u="none" strike="noStrike" kern="120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mn-cs"/>
              </a:rPr>
              <a:t>v.s</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Network Completion</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C5E594D4-3E82-BF02-73AB-3A3FBC770F74}"/>
              </a:ext>
            </a:extLst>
          </p:cNvPr>
          <p:cNvSpPr txBox="1"/>
          <p:nvPr/>
        </p:nvSpPr>
        <p:spPr>
          <a:xfrm>
            <a:off x="574304" y="6328260"/>
            <a:ext cx="718087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hlinkClick r:id="rId3"/>
              </a:rPr>
              <a:t>https://ieeexplore.ieee.org/document/9334012</a:t>
            </a:r>
            <a:endParaRPr kumimoji="0" lang="e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7170" name="Picture 2">
            <a:extLst>
              <a:ext uri="{FF2B5EF4-FFF2-40B4-BE49-F238E27FC236}">
                <a16:creationId xmlns:a16="http://schemas.microsoft.com/office/drawing/2014/main" id="{92D881F8-842E-DA00-86FA-0080CFE11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944" y="1794717"/>
            <a:ext cx="8190593" cy="359587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E322CC23-44F2-3FC7-6A82-09AFA9B8F5F7}"/>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D87F2292-6351-01B1-8852-D42AE449395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7114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Kronecker Graphs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027E075-C2E4-249E-F256-FD2051E772AC}"/>
              </a:ext>
            </a:extLst>
          </p:cNvPr>
          <p:cNvSpPr txBox="1"/>
          <p:nvPr/>
        </p:nvSpPr>
        <p:spPr>
          <a:xfrm>
            <a:off x="635619" y="6326769"/>
            <a:ext cx="8456865" cy="3187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https://</a:t>
            </a:r>
            <a:r>
              <a:rPr kumimoji="0" lang="en" altLang="zh-CN" sz="1400" b="0" i="0" u="none" strike="noStrike" kern="1200" cap="none" spc="0" normalizeH="0" baseline="0" noProof="0" dirty="0" err="1">
                <a:ln>
                  <a:noFill/>
                </a:ln>
                <a:solidFill>
                  <a:srgbClr val="333333"/>
                </a:solidFill>
                <a:effectLst/>
                <a:uLnTx/>
                <a:uFillTx/>
                <a:latin typeface="HelveticaNeue Regular"/>
                <a:ea typeface="宋体" panose="02010600030101010101" pitchFamily="2" charset="-122"/>
                <a:cs typeface="+mn-cs"/>
              </a:rPr>
              <a:t>arxiv.org</a:t>
            </a: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/pdf/0812.4905.pdf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F57FEBD2-BE78-49B2-1751-B552D0EFD4CE}"/>
              </a:ext>
            </a:extLst>
          </p:cNvPr>
          <p:cNvPicPr>
            <a:picLocks noChangeAspect="1"/>
          </p:cNvPicPr>
          <p:nvPr/>
        </p:nvPicPr>
        <p:blipFill>
          <a:blip r:embed="rId3"/>
          <a:stretch>
            <a:fillRect/>
          </a:stretch>
        </p:blipFill>
        <p:spPr>
          <a:xfrm>
            <a:off x="724829" y="1504969"/>
            <a:ext cx="4387706" cy="4373273"/>
          </a:xfrm>
          <a:prstGeom prst="rect">
            <a:avLst/>
          </a:prstGeom>
        </p:spPr>
      </p:pic>
      <p:pic>
        <p:nvPicPr>
          <p:cNvPr id="6" name="图片 5">
            <a:extLst>
              <a:ext uri="{FF2B5EF4-FFF2-40B4-BE49-F238E27FC236}">
                <a16:creationId xmlns:a16="http://schemas.microsoft.com/office/drawing/2014/main" id="{10CBD4B5-6626-311E-3509-56BEAB7EB5E3}"/>
              </a:ext>
            </a:extLst>
          </p:cNvPr>
          <p:cNvPicPr>
            <a:picLocks noChangeAspect="1"/>
          </p:cNvPicPr>
          <p:nvPr/>
        </p:nvPicPr>
        <p:blipFill>
          <a:blip r:embed="rId4"/>
          <a:stretch>
            <a:fillRect/>
          </a:stretch>
        </p:blipFill>
        <p:spPr>
          <a:xfrm>
            <a:off x="5609106" y="1606667"/>
            <a:ext cx="4809901" cy="4292380"/>
          </a:xfrm>
          <a:prstGeom prst="rect">
            <a:avLst/>
          </a:prstGeom>
        </p:spPr>
      </p:pic>
      <p:pic>
        <p:nvPicPr>
          <p:cNvPr id="8198" name="Picture 6" descr="斯坦福大学Jure Leskovec :《大规模知识图谱推理》">
            <a:extLst>
              <a:ext uri="{FF2B5EF4-FFF2-40B4-BE49-F238E27FC236}">
                <a16:creationId xmlns:a16="http://schemas.microsoft.com/office/drawing/2014/main" id="{889E8BC0-5A00-749C-3B21-FAE5853E76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6336" y="274337"/>
            <a:ext cx="2821808" cy="1369232"/>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91F5619F-02DB-3EA0-FFD2-303207112768}"/>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5B72326E-6DFA-2020-50E6-E43F44380E7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16283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Kronecker Graphs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027E075-C2E4-249E-F256-FD2051E772AC}"/>
              </a:ext>
            </a:extLst>
          </p:cNvPr>
          <p:cNvSpPr txBox="1"/>
          <p:nvPr/>
        </p:nvSpPr>
        <p:spPr>
          <a:xfrm>
            <a:off x="471273" y="6326769"/>
            <a:ext cx="862121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P. M. Weichsel, "The </a:t>
            </a:r>
            <a:r>
              <a:rPr kumimoji="0" lang="en" altLang="zh-CN" sz="1400" b="0" i="0" u="none" strike="noStrike" kern="1200" cap="none" spc="0" normalizeH="0" baseline="0" noProof="0" dirty="0" err="1">
                <a:ln>
                  <a:noFill/>
                </a:ln>
                <a:solidFill>
                  <a:srgbClr val="333333"/>
                </a:solidFill>
                <a:effectLst/>
                <a:uLnTx/>
                <a:uFillTx/>
                <a:latin typeface="HelveticaNeue Regular"/>
                <a:ea typeface="宋体" panose="02010600030101010101" pitchFamily="2" charset="-122"/>
                <a:cs typeface="+mn-cs"/>
              </a:rPr>
              <a:t>kronecker</a:t>
            </a: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 product of graphs", </a:t>
            </a:r>
            <a:r>
              <a:rPr kumimoji="0" lang="en" altLang="zh-CN" sz="1400" b="0" i="1"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J. Am. Math. Soc</a:t>
            </a: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 vol. 13, no. 1, pp. 47-52, 1962.</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AA325C78-6FB3-017B-DB5F-DDBFBFA06DDD}"/>
              </a:ext>
            </a:extLst>
          </p:cNvPr>
          <p:cNvPicPr>
            <a:picLocks noChangeAspect="1"/>
          </p:cNvPicPr>
          <p:nvPr/>
        </p:nvPicPr>
        <p:blipFill>
          <a:blip r:embed="rId3"/>
          <a:stretch>
            <a:fillRect/>
          </a:stretch>
        </p:blipFill>
        <p:spPr>
          <a:xfrm>
            <a:off x="5564039" y="1235235"/>
            <a:ext cx="3528445" cy="1283071"/>
          </a:xfrm>
          <a:prstGeom prst="rect">
            <a:avLst/>
          </a:prstGeom>
        </p:spPr>
      </p:pic>
      <p:pic>
        <p:nvPicPr>
          <p:cNvPr id="8196" name="Picture 4" descr="Distributed Second-Order Optimization Using Kronecker-Factored ...">
            <a:extLst>
              <a:ext uri="{FF2B5EF4-FFF2-40B4-BE49-F238E27FC236}">
                <a16:creationId xmlns:a16="http://schemas.microsoft.com/office/drawing/2014/main" id="{592F6ECC-BD1E-7EBC-316E-BFBB08E8F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619" y="2670741"/>
            <a:ext cx="10882642" cy="230264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1073EADD-FD01-570E-44E9-7676494837F1}"/>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FE447322-19E4-C62E-B510-C26F805700B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0411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Kronecker Graphs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027E075-C2E4-249E-F256-FD2051E772AC}"/>
              </a:ext>
            </a:extLst>
          </p:cNvPr>
          <p:cNvSpPr txBox="1"/>
          <p:nvPr/>
        </p:nvSpPr>
        <p:spPr>
          <a:xfrm>
            <a:off x="574304" y="6328260"/>
            <a:ext cx="849242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M. Kim and J. </a:t>
            </a:r>
            <a:r>
              <a:rPr kumimoji="0" lang="en" altLang="zh-CN" sz="1400" b="0" i="0" u="none" strike="noStrike" kern="1200" cap="none" spc="0" normalizeH="0" baseline="0" noProof="0" dirty="0" err="1">
                <a:ln>
                  <a:noFill/>
                </a:ln>
                <a:solidFill>
                  <a:srgbClr val="333333"/>
                </a:solidFill>
                <a:effectLst/>
                <a:uLnTx/>
                <a:uFillTx/>
                <a:latin typeface="HelveticaNeue Regular"/>
                <a:ea typeface="宋体" panose="02010600030101010101" pitchFamily="2" charset="-122"/>
                <a:cs typeface="+mn-cs"/>
              </a:rPr>
              <a:t>Leskovec</a:t>
            </a: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 "The network completion problem: Inferring missing nodes and edges in networks", </a:t>
            </a:r>
            <a:r>
              <a:rPr kumimoji="0" lang="en" altLang="zh-CN" sz="1400" b="0" i="1"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Proc. 2011 SIAM Int. Conf. Data Mining (SDM '11)</a:t>
            </a: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 pp. 47-58, Apr. 2011.</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8194" name="Picture 2">
            <a:extLst>
              <a:ext uri="{FF2B5EF4-FFF2-40B4-BE49-F238E27FC236}">
                <a16:creationId xmlns:a16="http://schemas.microsoft.com/office/drawing/2014/main" id="{4D96670E-D41E-84AE-0FA7-2C2D2A037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19" y="1943100"/>
            <a:ext cx="10746832" cy="306677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E522052F-50E9-E29C-A239-55D096D58C3B}"/>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BED1F007-D7A2-D9FE-34A9-54965C30AE2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41187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C-GIN</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Network</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Completion</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027E075-C2E4-249E-F256-FD2051E772AC}"/>
              </a:ext>
            </a:extLst>
          </p:cNvPr>
          <p:cNvSpPr txBox="1"/>
          <p:nvPr/>
        </p:nvSpPr>
        <p:spPr>
          <a:xfrm>
            <a:off x="574304" y="6328260"/>
            <a:ext cx="849242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https://</a:t>
            </a:r>
            <a:r>
              <a:rPr kumimoji="0" lang="en" altLang="zh-CN" sz="1400" b="0" i="0" u="none" strike="noStrike" kern="1200" cap="none" spc="0" normalizeH="0" baseline="0" noProof="0" dirty="0" err="1">
                <a:ln>
                  <a:noFill/>
                </a:ln>
                <a:solidFill>
                  <a:srgbClr val="333333"/>
                </a:solidFill>
                <a:effectLst/>
                <a:uLnTx/>
                <a:uFillTx/>
                <a:latin typeface="HelveticaNeue Regular"/>
                <a:ea typeface="宋体" panose="02010600030101010101" pitchFamily="2" charset="-122"/>
                <a:cs typeface="+mn-cs"/>
              </a:rPr>
              <a:t>arxiv.org</a:t>
            </a:r>
            <a:r>
              <a:rPr kumimoji="0" lang="en" altLang="zh-CN" sz="1400" b="0" i="0" u="none" strike="noStrike" kern="1200" cap="none" spc="0" normalizeH="0" baseline="0" noProof="0" dirty="0">
                <a:ln>
                  <a:noFill/>
                </a:ln>
                <a:solidFill>
                  <a:srgbClr val="333333"/>
                </a:solidFill>
                <a:effectLst/>
                <a:uLnTx/>
                <a:uFillTx/>
                <a:latin typeface="HelveticaNeue Regular"/>
                <a:ea typeface="宋体" panose="02010600030101010101" pitchFamily="2" charset="-122"/>
                <a:cs typeface="+mn-cs"/>
              </a:rPr>
              <a:t>/pdf/2204.11852.pdf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85EC2E4C-9FE9-EE76-CAD3-8AF64A91E8D5}"/>
              </a:ext>
            </a:extLst>
          </p:cNvPr>
          <p:cNvPicPr>
            <a:picLocks noChangeAspect="1"/>
          </p:cNvPicPr>
          <p:nvPr/>
        </p:nvPicPr>
        <p:blipFill>
          <a:blip r:embed="rId3"/>
          <a:stretch>
            <a:fillRect/>
          </a:stretch>
        </p:blipFill>
        <p:spPr>
          <a:xfrm>
            <a:off x="1025911" y="1307063"/>
            <a:ext cx="6697690" cy="4776369"/>
          </a:xfrm>
          <a:prstGeom prst="rect">
            <a:avLst/>
          </a:prstGeom>
        </p:spPr>
      </p:pic>
      <p:pic>
        <p:nvPicPr>
          <p:cNvPr id="4" name="图片 3">
            <a:extLst>
              <a:ext uri="{FF2B5EF4-FFF2-40B4-BE49-F238E27FC236}">
                <a16:creationId xmlns:a16="http://schemas.microsoft.com/office/drawing/2014/main" id="{289B85E0-E12A-32C1-83B7-2BF5AB0D02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05946" y="1545470"/>
            <a:ext cx="1339997" cy="1339997"/>
          </a:xfrm>
          <a:prstGeom prst="rect">
            <a:avLst/>
          </a:prstGeom>
        </p:spPr>
      </p:pic>
      <p:pic>
        <p:nvPicPr>
          <p:cNvPr id="5" name="图片 4">
            <a:extLst>
              <a:ext uri="{FF2B5EF4-FFF2-40B4-BE49-F238E27FC236}">
                <a16:creationId xmlns:a16="http://schemas.microsoft.com/office/drawing/2014/main" id="{22FD22B2-5B11-2ACD-F97E-292332B8F10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60614" y="3742476"/>
            <a:ext cx="1340335" cy="1340335"/>
          </a:xfrm>
          <a:prstGeom prst="rect">
            <a:avLst/>
          </a:prstGeom>
        </p:spPr>
      </p:pic>
      <p:sp>
        <p:nvSpPr>
          <p:cNvPr id="6" name="文本框 5">
            <a:extLst>
              <a:ext uri="{FF2B5EF4-FFF2-40B4-BE49-F238E27FC236}">
                <a16:creationId xmlns:a16="http://schemas.microsoft.com/office/drawing/2014/main" id="{CC70C05E-C797-3846-C72A-14AB81334FC2}"/>
              </a:ext>
            </a:extLst>
          </p:cNvPr>
          <p:cNvSpPr txBox="1"/>
          <p:nvPr/>
        </p:nvSpPr>
        <p:spPr>
          <a:xfrm>
            <a:off x="8305946" y="3001570"/>
            <a:ext cx="13885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张章</a:t>
            </a:r>
          </a:p>
        </p:txBody>
      </p:sp>
      <p:sp>
        <p:nvSpPr>
          <p:cNvPr id="9" name="文本框 8">
            <a:extLst>
              <a:ext uri="{FF2B5EF4-FFF2-40B4-BE49-F238E27FC236}">
                <a16:creationId xmlns:a16="http://schemas.microsoft.com/office/drawing/2014/main" id="{8C9DC4B9-825B-252F-5928-DC00CE8190C1}"/>
              </a:ext>
            </a:extLst>
          </p:cNvPr>
          <p:cNvSpPr txBox="1"/>
          <p:nvPr/>
        </p:nvSpPr>
        <p:spPr>
          <a:xfrm>
            <a:off x="9812096" y="5137337"/>
            <a:ext cx="13885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陶如意</a:t>
            </a:r>
          </a:p>
        </p:txBody>
      </p:sp>
      <p:pic>
        <p:nvPicPr>
          <p:cNvPr id="11" name="图片 10">
            <a:extLst>
              <a:ext uri="{FF2B5EF4-FFF2-40B4-BE49-F238E27FC236}">
                <a16:creationId xmlns:a16="http://schemas.microsoft.com/office/drawing/2014/main" id="{65D71A73-C423-9BB5-AC9E-829FDE295266}"/>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12" name="Picture 5" descr="Z:\e\建院\logo\uplogo copy.png">
            <a:extLst>
              <a:ext uri="{FF2B5EF4-FFF2-40B4-BE49-F238E27FC236}">
                <a16:creationId xmlns:a16="http://schemas.microsoft.com/office/drawing/2014/main" id="{18F24884-90E6-C7C5-A163-65FE670075B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5187779"/>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回顾">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离子会议室</Template>
  <TotalTime>0</TotalTime>
  <Words>4596</Words>
  <Application>Microsoft Macintosh PowerPoint</Application>
  <PresentationFormat>宽屏</PresentationFormat>
  <Paragraphs>764</Paragraphs>
  <Slides>139</Slides>
  <Notes>139</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139</vt:i4>
      </vt:variant>
    </vt:vector>
  </HeadingPairs>
  <TitlesOfParts>
    <vt:vector size="156" baseType="lpstr">
      <vt:lpstr>-apple-system</vt:lpstr>
      <vt:lpstr>宋体</vt:lpstr>
      <vt:lpstr>微软雅黑</vt:lpstr>
      <vt:lpstr>HelveticaNeue Regular</vt:lpstr>
      <vt:lpstr>Songti SC</vt:lpstr>
      <vt:lpstr>Arial</vt:lpstr>
      <vt:lpstr>Calibri</vt:lpstr>
      <vt:lpstr>Calibri Light</vt:lpstr>
      <vt:lpstr>Cambria Math</vt:lpstr>
      <vt:lpstr>HelveticaNeue</vt:lpstr>
      <vt:lpstr>Source Sans Pro</vt:lpstr>
      <vt:lpstr>Trebuchet MS</vt:lpstr>
      <vt:lpstr>Wingdings</vt:lpstr>
      <vt:lpstr>Wingdings 2</vt:lpstr>
      <vt:lpstr>HDOfficeLightV0</vt:lpstr>
      <vt:lpstr>1_HDOfficeLightV0</vt:lpstr>
      <vt:lpstr>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cp:lastPrinted>2017-09-12T21:58:02Z</cp:lastPrinted>
  <dcterms:created xsi:type="dcterms:W3CDTF">2015-04-22T13:43:42Z</dcterms:created>
  <dcterms:modified xsi:type="dcterms:W3CDTF">2025-05-15T01:25:28Z</dcterms:modified>
  <cp:category/>
</cp:coreProperties>
</file>